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9" r:id="rId6"/>
    <p:sldId id="260" r:id="rId7"/>
    <p:sldId id="261" r:id="rId8"/>
    <p:sldId id="262"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D6B5BC-E986-4927-A00D-67B0B38D54F7}" v="11" dt="2023-02-01T16:15:03.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580" autoAdjust="0"/>
  </p:normalViewPr>
  <p:slideViewPr>
    <p:cSldViewPr snapToGrid="0" snapToObjects="1">
      <p:cViewPr varScale="1">
        <p:scale>
          <a:sx n="62" d="100"/>
          <a:sy n="62" d="100"/>
        </p:scale>
        <p:origin x="40"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98BB2-BA9C-5248-AE22-46A7627F5B97}"/>
              </a:ext>
            </a:extLst>
          </p:cNvPr>
          <p:cNvSpPr>
            <a:spLocks noGrp="1"/>
          </p:cNvSpPr>
          <p:nvPr>
            <p:ph type="ctrTitle"/>
          </p:nvPr>
        </p:nvSpPr>
        <p:spPr>
          <a:xfrm>
            <a:off x="1524000" y="1122363"/>
            <a:ext cx="9144000" cy="2387600"/>
          </a:xfrm>
        </p:spPr>
        <p:txBody>
          <a:bodyPr anchor="b"/>
          <a:lstStyle>
            <a:lvl1pPr algn="ctr">
              <a:defRPr sz="6000">
                <a:latin typeface="Lato" panose="020F0502020204030203" pitchFamily="34" charset="0"/>
                <a:ea typeface="Lato" panose="020F0502020204030203" pitchFamily="34" charset="0"/>
                <a:cs typeface="Lato" panose="020F0502020204030203"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B44CA0E2-E91B-A943-B43B-33B6289EA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20BBA6-DDEC-3A40-8083-FAC840AA2C9F}"/>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EB33763D-8D53-EE4F-8A49-31C923BC0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D0BE3-4C3A-F64C-8D4C-8A90A491C8F2}"/>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3867567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AA940-DE5B-8A4F-BBED-439752C4AB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935A8D-2374-584F-BF19-1D09634633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E940B-1440-7C4B-A2F7-2848F56FFE49}"/>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507A93C6-4988-844A-8D1A-97094B0DEA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87AF4C-ADED-784F-B744-15D325C49AB8}"/>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396211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3C08BC-F0A1-A048-B029-6E2519D241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E3B5E-77BD-0A48-981A-C35BBCCD7C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40E7D1-5F28-8440-A2B0-112A6DCC16EF}"/>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13E3D03B-B033-C54C-A856-EC7ED43AE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B76EFB-AFF5-784F-8DF8-5BA761F7E577}"/>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239724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F1B9-BB2D-FB48-A685-BF4BEA9D9E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D6AB7-32C7-E341-9DD2-0013B4DA96F9}"/>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210ED9-2B7C-5E48-A73D-DC4DBC727229}"/>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19B199B8-752E-FC40-A7D1-A66034B434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B69BEF-58CE-4747-8EE8-9788D0201907}"/>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57778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ACC96-ACBE-4441-AFCB-8289C6492A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A301B8-3A81-514D-88F1-172914F8D4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2699B7-D3B8-464D-9968-2AD02DF17E82}"/>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79D5C39B-9E9D-F34E-B481-F7124C204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C3833-4875-3D46-8785-DE7482393586}"/>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3075655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D5E27-9E4D-3B4B-98C4-F89D26F64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A20DC4-69E3-9943-A545-003CA768AD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24ABD-C8EA-D24E-8607-1BA8DFCE68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9A90F4-450A-4C4A-804E-B675D8586758}"/>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6" name="Footer Placeholder 5">
            <a:extLst>
              <a:ext uri="{FF2B5EF4-FFF2-40B4-BE49-F238E27FC236}">
                <a16:creationId xmlns:a16="http://schemas.microsoft.com/office/drawing/2014/main" id="{F142A3D6-2CA1-7543-8DAA-23C15283CE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BA67D6-3080-2D44-A386-75CF2DC9390E}"/>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426455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FBE99-5704-4F49-A868-1A302CFB0C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F1DA89-6330-BD41-8EA0-48390ADFE4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DFAF37-2943-9B40-A1C8-51BE593F62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1F7515-5BA9-A14B-9891-2F26AE4267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D88282-4C9F-E840-871D-6268011BF0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E620D5-5259-514E-B9BD-99C336211FEA}"/>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8" name="Footer Placeholder 7">
            <a:extLst>
              <a:ext uri="{FF2B5EF4-FFF2-40B4-BE49-F238E27FC236}">
                <a16:creationId xmlns:a16="http://schemas.microsoft.com/office/drawing/2014/main" id="{BBF1B2DF-7854-954D-B767-F8677890B4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C716B7-ED7B-264F-9113-B8ADAF0A1D3C}"/>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348532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45810-D873-2844-A97C-A243A7BBD3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030A13-2792-2E4D-8D77-817ADD4C2054}"/>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4" name="Footer Placeholder 3">
            <a:extLst>
              <a:ext uri="{FF2B5EF4-FFF2-40B4-BE49-F238E27FC236}">
                <a16:creationId xmlns:a16="http://schemas.microsoft.com/office/drawing/2014/main" id="{FE6277C4-506B-0049-950E-9D1E7562A7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6A2823-E500-8141-9183-F96FFF37E411}"/>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161976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25EB8F-2E3B-4D48-A5ED-DB45DF03E052}"/>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3" name="Footer Placeholder 2">
            <a:extLst>
              <a:ext uri="{FF2B5EF4-FFF2-40B4-BE49-F238E27FC236}">
                <a16:creationId xmlns:a16="http://schemas.microsoft.com/office/drawing/2014/main" id="{47F9E187-52D0-B844-9F19-0263D268AA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CC815B-BCF1-0A4F-A2F0-5F28B2EC5BF3}"/>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2819679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233E-E30F-9046-B2BC-C02B73DAA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089E62-1DBB-0246-B4D0-18A66E8300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65BD71-AB3D-5F45-A4E7-4BCA1C7C1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E6776-3F8F-6A4F-A091-A190E24091E0}"/>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6" name="Footer Placeholder 5">
            <a:extLst>
              <a:ext uri="{FF2B5EF4-FFF2-40B4-BE49-F238E27FC236}">
                <a16:creationId xmlns:a16="http://schemas.microsoft.com/office/drawing/2014/main" id="{B5BDDF82-F1D0-CA47-AAE1-AE9CF49630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11346A-5736-784A-90E3-E3114A62A586}"/>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3234265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5767F-EB4D-4443-86AE-72A649E953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FB6E9A-5138-914B-82A2-4589BD99F2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C22E27-FC60-9D47-8877-45A634C42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A74B7-5FF8-A14F-BC52-CC47414047BB}"/>
              </a:ext>
            </a:extLst>
          </p:cNvPr>
          <p:cNvSpPr>
            <a:spLocks noGrp="1"/>
          </p:cNvSpPr>
          <p:nvPr>
            <p:ph type="dt" sz="half" idx="10"/>
          </p:nvPr>
        </p:nvSpPr>
        <p:spPr/>
        <p:txBody>
          <a:bodyPr/>
          <a:lstStyle/>
          <a:p>
            <a:fld id="{49C79A57-8D73-2248-9DDC-1A7E3B59F322}" type="datetimeFigureOut">
              <a:rPr lang="en-US" smtClean="0"/>
              <a:t>2/1/2023</a:t>
            </a:fld>
            <a:endParaRPr lang="en-US"/>
          </a:p>
        </p:txBody>
      </p:sp>
      <p:sp>
        <p:nvSpPr>
          <p:cNvPr id="6" name="Footer Placeholder 5">
            <a:extLst>
              <a:ext uri="{FF2B5EF4-FFF2-40B4-BE49-F238E27FC236}">
                <a16:creationId xmlns:a16="http://schemas.microsoft.com/office/drawing/2014/main" id="{191A8B7E-F161-9949-80C9-E0F5507A0E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3E43E0-0D37-5045-AAAA-9B68486558D8}"/>
              </a:ext>
            </a:extLst>
          </p:cNvPr>
          <p:cNvSpPr>
            <a:spLocks noGrp="1"/>
          </p:cNvSpPr>
          <p:nvPr>
            <p:ph type="sldNum" sz="quarter" idx="12"/>
          </p:nvPr>
        </p:nvSpPr>
        <p:spPr/>
        <p:txBody>
          <a:bodyPr/>
          <a:lstStyle/>
          <a:p>
            <a:fld id="{830BCF3D-EBD8-CB4F-A593-FAEAB33131BE}" type="slidenum">
              <a:rPr lang="en-US" smtClean="0"/>
              <a:t>‹#›</a:t>
            </a:fld>
            <a:endParaRPr lang="en-US"/>
          </a:p>
        </p:txBody>
      </p:sp>
    </p:spTree>
    <p:extLst>
      <p:ext uri="{BB962C8B-B14F-4D97-AF65-F5344CB8AC3E}">
        <p14:creationId xmlns:p14="http://schemas.microsoft.com/office/powerpoint/2010/main" val="276176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F89F21-F97D-5343-8574-976181A8E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6F8B3C1-878F-E548-A724-D4DF212F8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AD4E3C-8FF7-384E-821C-0A6CE446E2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79A57-8D73-2248-9DDC-1A7E3B59F322}" type="datetimeFigureOut">
              <a:rPr lang="en-US" smtClean="0"/>
              <a:t>2/1/2023</a:t>
            </a:fld>
            <a:endParaRPr lang="en-US"/>
          </a:p>
        </p:txBody>
      </p:sp>
      <p:sp>
        <p:nvSpPr>
          <p:cNvPr id="5" name="Footer Placeholder 4">
            <a:extLst>
              <a:ext uri="{FF2B5EF4-FFF2-40B4-BE49-F238E27FC236}">
                <a16:creationId xmlns:a16="http://schemas.microsoft.com/office/drawing/2014/main" id="{D305B635-2164-3C48-AC3C-C779DADF1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D014D1-C901-674E-A767-D51A4A4A7B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BCF3D-EBD8-CB4F-A593-FAEAB33131BE}" type="slidenum">
              <a:rPr lang="en-US" smtClean="0"/>
              <a:t>‹#›</a:t>
            </a:fld>
            <a:endParaRPr lang="en-US"/>
          </a:p>
        </p:txBody>
      </p:sp>
      <p:pic>
        <p:nvPicPr>
          <p:cNvPr id="17" name="Picture 16" descr="Shape&#10;&#10;Description automatically generated with medium confidence">
            <a:extLst>
              <a:ext uri="{FF2B5EF4-FFF2-40B4-BE49-F238E27FC236}">
                <a16:creationId xmlns:a16="http://schemas.microsoft.com/office/drawing/2014/main" id="{D210487A-6D6C-0641-9CF3-A844E638D71A}"/>
              </a:ext>
            </a:extLst>
          </p:cNvPr>
          <p:cNvPicPr>
            <a:picLocks noChangeAspect="1"/>
          </p:cNvPicPr>
          <p:nvPr userDrawn="1"/>
        </p:nvPicPr>
        <p:blipFill>
          <a:blip r:embed="rId13"/>
          <a:stretch>
            <a:fillRect/>
          </a:stretch>
        </p:blipFill>
        <p:spPr>
          <a:xfrm>
            <a:off x="0" y="0"/>
            <a:ext cx="12192000" cy="6858000"/>
          </a:xfrm>
          <a:prstGeom prst="rect">
            <a:avLst/>
          </a:prstGeom>
        </p:spPr>
      </p:pic>
      <p:pic>
        <p:nvPicPr>
          <p:cNvPr id="20" name="Picture 19" descr="A picture containing text, sign, clipart&#10;&#10;Description automatically generated">
            <a:extLst>
              <a:ext uri="{FF2B5EF4-FFF2-40B4-BE49-F238E27FC236}">
                <a16:creationId xmlns:a16="http://schemas.microsoft.com/office/drawing/2014/main" id="{26BB1705-A550-A74D-9A7F-D1659D542A7A}"/>
              </a:ext>
            </a:extLst>
          </p:cNvPr>
          <p:cNvPicPr>
            <a:picLocks noChangeAspect="1"/>
          </p:cNvPicPr>
          <p:nvPr userDrawn="1"/>
        </p:nvPicPr>
        <p:blipFill>
          <a:blip r:embed="rId14"/>
          <a:stretch>
            <a:fillRect/>
          </a:stretch>
        </p:blipFill>
        <p:spPr>
          <a:xfrm>
            <a:off x="287216" y="6060831"/>
            <a:ext cx="2299502" cy="648921"/>
          </a:xfrm>
          <a:prstGeom prst="rect">
            <a:avLst/>
          </a:prstGeom>
        </p:spPr>
      </p:pic>
    </p:spTree>
    <p:extLst>
      <p:ext uri="{BB962C8B-B14F-4D97-AF65-F5344CB8AC3E}">
        <p14:creationId xmlns:p14="http://schemas.microsoft.com/office/powerpoint/2010/main" val="350082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20FD6D-E1D1-0B49-A19E-7FA3C95C0138}"/>
              </a:ext>
            </a:extLst>
          </p:cNvPr>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Background pattern&#10;&#10;Description automatically generated">
            <a:extLst>
              <a:ext uri="{FF2B5EF4-FFF2-40B4-BE49-F238E27FC236}">
                <a16:creationId xmlns:a16="http://schemas.microsoft.com/office/drawing/2014/main" id="{D1F625AF-3510-3D4A-B735-3595E152026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F4916BD-02E4-9B45-81F4-42714DC9C4A8}"/>
              </a:ext>
            </a:extLst>
          </p:cNvPr>
          <p:cNvSpPr>
            <a:spLocks noGrp="1"/>
          </p:cNvSpPr>
          <p:nvPr>
            <p:ph type="ctrTitle"/>
          </p:nvPr>
        </p:nvSpPr>
        <p:spPr>
          <a:xfrm>
            <a:off x="-1220854" y="1566336"/>
            <a:ext cx="10647858" cy="1956471"/>
          </a:xfrm>
        </p:spPr>
        <p:txBody>
          <a:bodyPr>
            <a:normAutofit/>
          </a:bodyPr>
          <a:lstStyle/>
          <a:p>
            <a:pPr>
              <a:spcAft>
                <a:spcPts val="1200"/>
              </a:spcAft>
            </a:pPr>
            <a:r>
              <a:rPr lang="en-US" sz="6700" dirty="0" err="1"/>
              <a:t>ChatGPT</a:t>
            </a:r>
            <a:br>
              <a:rPr lang="en-US" sz="6700" dirty="0"/>
            </a:br>
            <a:r>
              <a:rPr lang="en-US" sz="3100" cap="all" dirty="0"/>
              <a:t>and its Effects on Education</a:t>
            </a:r>
          </a:p>
        </p:txBody>
      </p:sp>
      <p:pic>
        <p:nvPicPr>
          <p:cNvPr id="14" name="Picture 13" descr="A red and white logo&#10;&#10;Description automatically generated with low confidence">
            <a:extLst>
              <a:ext uri="{FF2B5EF4-FFF2-40B4-BE49-F238E27FC236}">
                <a16:creationId xmlns:a16="http://schemas.microsoft.com/office/drawing/2014/main" id="{0D8F4B44-0907-CF4E-A7E0-7D9EAA5981B5}"/>
              </a:ext>
            </a:extLst>
          </p:cNvPr>
          <p:cNvPicPr>
            <a:picLocks noChangeAspect="1"/>
          </p:cNvPicPr>
          <p:nvPr/>
        </p:nvPicPr>
        <p:blipFill>
          <a:blip r:embed="rId3"/>
          <a:stretch>
            <a:fillRect/>
          </a:stretch>
        </p:blipFill>
        <p:spPr>
          <a:xfrm>
            <a:off x="2063260" y="5416262"/>
            <a:ext cx="4079631" cy="1151274"/>
          </a:xfrm>
          <a:prstGeom prst="rect">
            <a:avLst/>
          </a:prstGeom>
        </p:spPr>
      </p:pic>
    </p:spTree>
    <p:extLst>
      <p:ext uri="{BB962C8B-B14F-4D97-AF65-F5344CB8AC3E}">
        <p14:creationId xmlns:p14="http://schemas.microsoft.com/office/powerpoint/2010/main" val="2718681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859E-1629-4036-AD63-6C94666E8CEF}"/>
              </a:ext>
            </a:extLst>
          </p:cNvPr>
          <p:cNvSpPr>
            <a:spLocks noGrp="1"/>
          </p:cNvSpPr>
          <p:nvPr>
            <p:ph type="title"/>
          </p:nvPr>
        </p:nvSpPr>
        <p:spPr/>
        <p:txBody>
          <a:bodyPr/>
          <a:lstStyle/>
          <a:p>
            <a:r>
              <a:rPr lang="en-US" dirty="0"/>
              <a:t>About </a:t>
            </a:r>
            <a:r>
              <a:rPr lang="en-US" dirty="0" err="1"/>
              <a:t>ChatGPT</a:t>
            </a:r>
            <a:endParaRPr lang="en-US" dirty="0"/>
          </a:p>
        </p:txBody>
      </p:sp>
      <p:sp>
        <p:nvSpPr>
          <p:cNvPr id="3" name="Content Placeholder 2">
            <a:extLst>
              <a:ext uri="{FF2B5EF4-FFF2-40B4-BE49-F238E27FC236}">
                <a16:creationId xmlns:a16="http://schemas.microsoft.com/office/drawing/2014/main" id="{C3D2238F-ED1B-4C0A-92EC-658B3BD0E913}"/>
              </a:ext>
            </a:extLst>
          </p:cNvPr>
          <p:cNvSpPr>
            <a:spLocks noGrp="1"/>
          </p:cNvSpPr>
          <p:nvPr>
            <p:ph idx="1"/>
          </p:nvPr>
        </p:nvSpPr>
        <p:spPr>
          <a:xfrm>
            <a:off x="838200" y="1879599"/>
            <a:ext cx="10515600" cy="4102101"/>
          </a:xfrm>
        </p:spPr>
        <p:txBody>
          <a:bodyPr>
            <a:normAutofit/>
          </a:bodyPr>
          <a:lstStyle/>
          <a:p>
            <a:pPr>
              <a:spcAft>
                <a:spcPts val="1200"/>
              </a:spcAft>
            </a:pPr>
            <a:r>
              <a:rPr lang="en-US" sz="2400" dirty="0"/>
              <a:t>AI-powered language model developed by </a:t>
            </a:r>
            <a:r>
              <a:rPr lang="en-US" sz="2400" dirty="0" err="1"/>
              <a:t>OpenAI</a:t>
            </a:r>
            <a:r>
              <a:rPr lang="en-US" sz="2400" dirty="0"/>
              <a:t>.</a:t>
            </a:r>
          </a:p>
          <a:p>
            <a:pPr>
              <a:spcAft>
                <a:spcPts val="1200"/>
              </a:spcAft>
            </a:pPr>
            <a:r>
              <a:rPr lang="en-US" sz="2400" dirty="0"/>
              <a:t>Capable of generating human-like text in response to input provided.</a:t>
            </a:r>
          </a:p>
          <a:p>
            <a:pPr>
              <a:spcAft>
                <a:spcPts val="1200"/>
              </a:spcAft>
            </a:pPr>
            <a:r>
              <a:rPr lang="en-US" sz="2400" dirty="0"/>
              <a:t>Used for various tasks such as question-answering, text completion, and conversation.</a:t>
            </a:r>
          </a:p>
          <a:p>
            <a:pPr>
              <a:spcAft>
                <a:spcPts val="1200"/>
              </a:spcAft>
            </a:pPr>
            <a:r>
              <a:rPr lang="en-US" sz="2400" dirty="0"/>
              <a:t>Trained on a large corpus of text data.</a:t>
            </a:r>
          </a:p>
          <a:p>
            <a:pPr>
              <a:spcAft>
                <a:spcPts val="1200"/>
              </a:spcAft>
            </a:pPr>
            <a:r>
              <a:rPr lang="en-US" sz="2400" dirty="0"/>
              <a:t>Usage is predicted to be widespread.</a:t>
            </a:r>
          </a:p>
        </p:txBody>
      </p:sp>
    </p:spTree>
    <p:extLst>
      <p:ext uri="{BB962C8B-B14F-4D97-AF65-F5344CB8AC3E}">
        <p14:creationId xmlns:p14="http://schemas.microsoft.com/office/powerpoint/2010/main" val="455385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859E-1629-4036-AD63-6C94666E8CEF}"/>
              </a:ext>
            </a:extLst>
          </p:cNvPr>
          <p:cNvSpPr>
            <a:spLocks noGrp="1"/>
          </p:cNvSpPr>
          <p:nvPr>
            <p:ph type="title"/>
          </p:nvPr>
        </p:nvSpPr>
        <p:spPr/>
        <p:txBody>
          <a:bodyPr/>
          <a:lstStyle/>
          <a:p>
            <a:r>
              <a:rPr lang="en-US" dirty="0"/>
              <a:t>Concerns About Academic Dishonesty</a:t>
            </a:r>
          </a:p>
        </p:txBody>
      </p:sp>
      <p:sp>
        <p:nvSpPr>
          <p:cNvPr id="3" name="Content Placeholder 2">
            <a:extLst>
              <a:ext uri="{FF2B5EF4-FFF2-40B4-BE49-F238E27FC236}">
                <a16:creationId xmlns:a16="http://schemas.microsoft.com/office/drawing/2014/main" id="{C3D2238F-ED1B-4C0A-92EC-658B3BD0E913}"/>
              </a:ext>
            </a:extLst>
          </p:cNvPr>
          <p:cNvSpPr>
            <a:spLocks noGrp="1"/>
          </p:cNvSpPr>
          <p:nvPr>
            <p:ph idx="1"/>
          </p:nvPr>
        </p:nvSpPr>
        <p:spPr>
          <a:xfrm>
            <a:off x="838200" y="1879599"/>
            <a:ext cx="10515600" cy="4102101"/>
          </a:xfrm>
        </p:spPr>
        <p:txBody>
          <a:bodyPr>
            <a:normAutofit/>
          </a:bodyPr>
          <a:lstStyle/>
          <a:p>
            <a:pPr marL="0" indent="0">
              <a:spcAft>
                <a:spcPts val="1800"/>
              </a:spcAft>
              <a:buNone/>
            </a:pPr>
            <a:r>
              <a:rPr lang="en-US" dirty="0"/>
              <a:t>Students can use </a:t>
            </a:r>
            <a:r>
              <a:rPr lang="en-US" dirty="0" err="1"/>
              <a:t>ChatGPT</a:t>
            </a:r>
            <a:r>
              <a:rPr lang="en-US" dirty="0"/>
              <a:t> to produce plagiarized or fake content such as:</a:t>
            </a:r>
          </a:p>
          <a:p>
            <a:pPr lvl="1">
              <a:spcAft>
                <a:spcPts val="1800"/>
              </a:spcAft>
            </a:pPr>
            <a:r>
              <a:rPr lang="en-US" sz="2000" b="1" dirty="0"/>
              <a:t>Writing Essays or Assignments:</a:t>
            </a:r>
            <a:r>
              <a:rPr lang="en-US" sz="2000" dirty="0"/>
              <a:t> Generating large amounts of text for assignments.</a:t>
            </a:r>
          </a:p>
          <a:p>
            <a:pPr lvl="1">
              <a:spcAft>
                <a:spcPts val="1800"/>
              </a:spcAft>
            </a:pPr>
            <a:r>
              <a:rPr lang="en-US" sz="2000" b="1" dirty="0"/>
              <a:t>Answering Questions:</a:t>
            </a:r>
            <a:r>
              <a:rPr lang="en-US" sz="2000" dirty="0"/>
              <a:t> Generating answers to questions, such as test questions or homework assignments.</a:t>
            </a:r>
          </a:p>
          <a:p>
            <a:pPr lvl="1">
              <a:spcAft>
                <a:spcPts val="1800"/>
              </a:spcAft>
            </a:pPr>
            <a:r>
              <a:rPr lang="en-US" sz="2000" b="1" dirty="0"/>
              <a:t>Plagiarism:</a:t>
            </a:r>
            <a:r>
              <a:rPr lang="en-US" sz="2000" dirty="0"/>
              <a:t> Generating text that they can be passed off as their own work.</a:t>
            </a:r>
          </a:p>
          <a:p>
            <a:pPr>
              <a:spcAft>
                <a:spcPts val="1200"/>
              </a:spcAft>
            </a:pPr>
            <a:endParaRPr lang="en-US" dirty="0"/>
          </a:p>
          <a:p>
            <a:pPr>
              <a:spcAft>
                <a:spcPts val="1200"/>
              </a:spcAft>
            </a:pPr>
            <a:endParaRPr lang="en-US" dirty="0"/>
          </a:p>
        </p:txBody>
      </p:sp>
    </p:spTree>
    <p:extLst>
      <p:ext uri="{BB962C8B-B14F-4D97-AF65-F5344CB8AC3E}">
        <p14:creationId xmlns:p14="http://schemas.microsoft.com/office/powerpoint/2010/main" val="344672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859E-1629-4036-AD63-6C94666E8CEF}"/>
              </a:ext>
            </a:extLst>
          </p:cNvPr>
          <p:cNvSpPr>
            <a:spLocks noGrp="1"/>
          </p:cNvSpPr>
          <p:nvPr>
            <p:ph type="title"/>
          </p:nvPr>
        </p:nvSpPr>
        <p:spPr/>
        <p:txBody>
          <a:bodyPr/>
          <a:lstStyle/>
          <a:p>
            <a:r>
              <a:rPr lang="en-US" dirty="0"/>
              <a:t>What this Means for Educators</a:t>
            </a:r>
          </a:p>
        </p:txBody>
      </p:sp>
      <p:sp>
        <p:nvSpPr>
          <p:cNvPr id="3" name="Content Placeholder 2">
            <a:extLst>
              <a:ext uri="{FF2B5EF4-FFF2-40B4-BE49-F238E27FC236}">
                <a16:creationId xmlns:a16="http://schemas.microsoft.com/office/drawing/2014/main" id="{C3D2238F-ED1B-4C0A-92EC-658B3BD0E913}"/>
              </a:ext>
            </a:extLst>
          </p:cNvPr>
          <p:cNvSpPr>
            <a:spLocks noGrp="1"/>
          </p:cNvSpPr>
          <p:nvPr>
            <p:ph idx="1"/>
          </p:nvPr>
        </p:nvSpPr>
        <p:spPr>
          <a:xfrm>
            <a:off x="838200" y="1879599"/>
            <a:ext cx="10515600" cy="4102101"/>
          </a:xfrm>
        </p:spPr>
        <p:txBody>
          <a:bodyPr>
            <a:normAutofit/>
          </a:bodyPr>
          <a:lstStyle/>
          <a:p>
            <a:pPr marL="0" indent="0">
              <a:spcAft>
                <a:spcPts val="1800"/>
              </a:spcAft>
              <a:buNone/>
            </a:pPr>
            <a:r>
              <a:rPr lang="en-US" dirty="0"/>
              <a:t>Educators should stay informed about these new technologies and develop strategies for ensuring academic integrity.</a:t>
            </a:r>
          </a:p>
          <a:p>
            <a:pPr lvl="1">
              <a:spcAft>
                <a:spcPts val="1800"/>
              </a:spcAft>
            </a:pPr>
            <a:r>
              <a:rPr lang="en-US" sz="2000" dirty="0"/>
              <a:t>Be aware of the potential for AI-generated content in student submissions and develop methods for detecting it.</a:t>
            </a:r>
          </a:p>
          <a:p>
            <a:pPr lvl="1">
              <a:spcAft>
                <a:spcPts val="1800"/>
              </a:spcAft>
            </a:pPr>
            <a:r>
              <a:rPr lang="en-US" sz="2000" dirty="0"/>
              <a:t>Educate students on the responsible use of AI models and the consequences of using them.</a:t>
            </a:r>
          </a:p>
          <a:p>
            <a:pPr lvl="1">
              <a:spcAft>
                <a:spcPts val="1800"/>
              </a:spcAft>
            </a:pPr>
            <a:r>
              <a:rPr lang="en-US" sz="2000" dirty="0"/>
              <a:t>Re-evaluate the types of assignments assigned and the methods used to evaluate student work.</a:t>
            </a:r>
          </a:p>
        </p:txBody>
      </p:sp>
    </p:spTree>
    <p:extLst>
      <p:ext uri="{BB962C8B-B14F-4D97-AF65-F5344CB8AC3E}">
        <p14:creationId xmlns:p14="http://schemas.microsoft.com/office/powerpoint/2010/main" val="87392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8DCD4-BF28-E66B-F868-1F6819D8BF0B}"/>
              </a:ext>
            </a:extLst>
          </p:cNvPr>
          <p:cNvSpPr>
            <a:spLocks noGrp="1"/>
          </p:cNvSpPr>
          <p:nvPr>
            <p:ph idx="1"/>
          </p:nvPr>
        </p:nvSpPr>
        <p:spPr>
          <a:xfrm>
            <a:off x="867562" y="2206305"/>
            <a:ext cx="6891819" cy="3460458"/>
          </a:xfrm>
        </p:spPr>
        <p:txBody>
          <a:bodyPr>
            <a:normAutofit fontScale="92500"/>
          </a:bodyPr>
          <a:lstStyle/>
          <a:p>
            <a:pPr marL="0" indent="0">
              <a:buNone/>
            </a:pPr>
            <a:r>
              <a:rPr lang="en-US" i="1" dirty="0"/>
              <a:t>Interested in learning more about the new technology, Chat GPT, and how to address it in the classroom? Join Joe Palardy (Economics), Mark Vopat (Philosophy), and Hillary Fuhrman (ITL) for this virtual workshop to learn more about the new tool, ethical issues and considerations, and some practical strategies to implement in your courses. Time will be reserved for questions, comments, and discussion. </a:t>
            </a:r>
            <a:endParaRPr lang="en-US" dirty="0"/>
          </a:p>
        </p:txBody>
      </p:sp>
      <p:pic>
        <p:nvPicPr>
          <p:cNvPr id="1026" name="Picture 2" descr="QR Code">
            <a:extLst>
              <a:ext uri="{FF2B5EF4-FFF2-40B4-BE49-F238E27FC236}">
                <a16:creationId xmlns:a16="http://schemas.microsoft.com/office/drawing/2014/main" id="{3233C9F2-93A2-6A90-24D8-309DF8698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2276" y="1767561"/>
            <a:ext cx="3581400"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D20960F-85A2-E0FF-E158-612391B45FEB}"/>
              </a:ext>
            </a:extLst>
          </p:cNvPr>
          <p:cNvSpPr>
            <a:spLocks noGrp="1"/>
          </p:cNvSpPr>
          <p:nvPr>
            <p:ph type="title"/>
          </p:nvPr>
        </p:nvSpPr>
        <p:spPr/>
        <p:txBody>
          <a:bodyPr/>
          <a:lstStyle/>
          <a:p>
            <a:r>
              <a:rPr lang="en-US" dirty="0"/>
              <a:t>ITL Webinar: Teaching in the Chat GPT Age</a:t>
            </a:r>
          </a:p>
        </p:txBody>
      </p:sp>
      <p:sp>
        <p:nvSpPr>
          <p:cNvPr id="4" name="TextBox 3">
            <a:extLst>
              <a:ext uri="{FF2B5EF4-FFF2-40B4-BE49-F238E27FC236}">
                <a16:creationId xmlns:a16="http://schemas.microsoft.com/office/drawing/2014/main" id="{0E18305C-6833-4012-6A32-77E805C686BC}"/>
              </a:ext>
            </a:extLst>
          </p:cNvPr>
          <p:cNvSpPr txBox="1"/>
          <p:nvPr/>
        </p:nvSpPr>
        <p:spPr>
          <a:xfrm>
            <a:off x="8481269" y="5348961"/>
            <a:ext cx="3073866" cy="461665"/>
          </a:xfrm>
          <a:prstGeom prst="rect">
            <a:avLst/>
          </a:prstGeom>
          <a:noFill/>
        </p:spPr>
        <p:txBody>
          <a:bodyPr wrap="square" rtlCol="0">
            <a:spAutoFit/>
          </a:bodyPr>
          <a:lstStyle/>
          <a:p>
            <a:r>
              <a:rPr lang="en-US" sz="2400" dirty="0"/>
              <a:t>bit.ly/ITLCHATGPT</a:t>
            </a:r>
          </a:p>
        </p:txBody>
      </p:sp>
      <p:sp>
        <p:nvSpPr>
          <p:cNvPr id="5" name="TextBox 4">
            <a:extLst>
              <a:ext uri="{FF2B5EF4-FFF2-40B4-BE49-F238E27FC236}">
                <a16:creationId xmlns:a16="http://schemas.microsoft.com/office/drawing/2014/main" id="{48A23A2C-F687-A05E-B00C-0ED1120AEC58}"/>
              </a:ext>
            </a:extLst>
          </p:cNvPr>
          <p:cNvSpPr txBox="1"/>
          <p:nvPr/>
        </p:nvSpPr>
        <p:spPr>
          <a:xfrm>
            <a:off x="867562" y="1627770"/>
            <a:ext cx="5257800" cy="461665"/>
          </a:xfrm>
          <a:prstGeom prst="rect">
            <a:avLst/>
          </a:prstGeom>
          <a:noFill/>
        </p:spPr>
        <p:txBody>
          <a:bodyPr wrap="square" rtlCol="0">
            <a:spAutoFit/>
          </a:bodyPr>
          <a:lstStyle/>
          <a:p>
            <a:r>
              <a:rPr lang="en-US" sz="2400" dirty="0">
                <a:latin typeface="Lato" panose="020F0502020204030203" pitchFamily="34" charset="0"/>
                <a:ea typeface="Lato" panose="020F0502020204030203" pitchFamily="34" charset="0"/>
                <a:cs typeface="Lato" panose="020F0502020204030203" pitchFamily="34" charset="0"/>
              </a:rPr>
              <a:t>Thursday, February 2, 3:30-4:30</a:t>
            </a:r>
          </a:p>
        </p:txBody>
      </p:sp>
    </p:spTree>
    <p:extLst>
      <p:ext uri="{BB962C8B-B14F-4D97-AF65-F5344CB8AC3E}">
        <p14:creationId xmlns:p14="http://schemas.microsoft.com/office/powerpoint/2010/main" val="1581952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20FD6D-E1D1-0B49-A19E-7FA3C95C0138}"/>
              </a:ext>
            </a:extLst>
          </p:cNvPr>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Background pattern&#10;&#10;Description automatically generated">
            <a:extLst>
              <a:ext uri="{FF2B5EF4-FFF2-40B4-BE49-F238E27FC236}">
                <a16:creationId xmlns:a16="http://schemas.microsoft.com/office/drawing/2014/main" id="{D1F625AF-3510-3D4A-B735-3595E1520267}"/>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F4916BD-02E4-9B45-81F4-42714DC9C4A8}"/>
              </a:ext>
            </a:extLst>
          </p:cNvPr>
          <p:cNvSpPr>
            <a:spLocks noGrp="1"/>
          </p:cNvSpPr>
          <p:nvPr>
            <p:ph type="ctrTitle"/>
          </p:nvPr>
        </p:nvSpPr>
        <p:spPr>
          <a:xfrm>
            <a:off x="114301" y="2502865"/>
            <a:ext cx="6134100" cy="1304314"/>
          </a:xfrm>
        </p:spPr>
        <p:txBody>
          <a:bodyPr/>
          <a:lstStyle/>
          <a:p>
            <a:r>
              <a:rPr lang="en-US" dirty="0"/>
              <a:t>Thank you!</a:t>
            </a:r>
          </a:p>
        </p:txBody>
      </p:sp>
      <p:pic>
        <p:nvPicPr>
          <p:cNvPr id="14" name="Picture 13" descr="A red and white logo&#10;&#10;Description automatically generated with low confidence">
            <a:extLst>
              <a:ext uri="{FF2B5EF4-FFF2-40B4-BE49-F238E27FC236}">
                <a16:creationId xmlns:a16="http://schemas.microsoft.com/office/drawing/2014/main" id="{0D8F4B44-0907-CF4E-A7E0-7D9EAA5981B5}"/>
              </a:ext>
            </a:extLst>
          </p:cNvPr>
          <p:cNvPicPr>
            <a:picLocks noChangeAspect="1"/>
          </p:cNvPicPr>
          <p:nvPr/>
        </p:nvPicPr>
        <p:blipFill>
          <a:blip r:embed="rId3"/>
          <a:stretch>
            <a:fillRect/>
          </a:stretch>
        </p:blipFill>
        <p:spPr>
          <a:xfrm>
            <a:off x="2063260" y="5416262"/>
            <a:ext cx="4079631" cy="1151274"/>
          </a:xfrm>
          <a:prstGeom prst="rect">
            <a:avLst/>
          </a:prstGeom>
        </p:spPr>
      </p:pic>
    </p:spTree>
    <p:extLst>
      <p:ext uri="{BB962C8B-B14F-4D97-AF65-F5344CB8AC3E}">
        <p14:creationId xmlns:p14="http://schemas.microsoft.com/office/powerpoint/2010/main" val="1939818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67ab11f-0e04-4e04-b13f-308a3febd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BDC6B01875C042B21E0D5D8DE0F013" ma:contentTypeVersion="15" ma:contentTypeDescription="Create a new document." ma:contentTypeScope="" ma:versionID="f4f1adc2a86da30379d2c8bf25666bb6">
  <xsd:schema xmlns:xsd="http://www.w3.org/2001/XMLSchema" xmlns:xs="http://www.w3.org/2001/XMLSchema" xmlns:p="http://schemas.microsoft.com/office/2006/metadata/properties" xmlns:ns3="d535327c-3300-4952-b7cd-6ea4fce5bf02" xmlns:ns4="c67ab11f-0e04-4e04-b13f-308a3febda35" targetNamespace="http://schemas.microsoft.com/office/2006/metadata/properties" ma:root="true" ma:fieldsID="fce4d7559675b77ba23e1c9aa8866a11" ns3:_="" ns4:_="">
    <xsd:import namespace="d535327c-3300-4952-b7cd-6ea4fce5bf02"/>
    <xsd:import namespace="c67ab11f-0e04-4e04-b13f-308a3febda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5327c-3300-4952-b7cd-6ea4fce5bf0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7ab11f-0e04-4e04-b13f-308a3febda3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0F058E-5BA3-4C60-9980-0E2D78BFCD75}">
  <ds:schemaRefs>
    <ds:schemaRef ds:uri="d535327c-3300-4952-b7cd-6ea4fce5bf02"/>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c67ab11f-0e04-4e04-b13f-308a3febda35"/>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6DD995CC-B8C9-46FF-9FA5-DE385A76CD64}">
  <ds:schemaRefs>
    <ds:schemaRef ds:uri="http://schemas.microsoft.com/sharepoint/v3/contenttype/forms"/>
  </ds:schemaRefs>
</ds:datastoreItem>
</file>

<file path=customXml/itemProps3.xml><?xml version="1.0" encoding="utf-8"?>
<ds:datastoreItem xmlns:ds="http://schemas.openxmlformats.org/officeDocument/2006/customXml" ds:itemID="{F955696D-4BCD-486C-9EED-332DDB7DF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5327c-3300-4952-b7cd-6ea4fce5bf02"/>
    <ds:schemaRef ds:uri="c67ab11f-0e04-4e04-b13f-308a3febda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429</TotalTime>
  <Words>288</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Lato</vt:lpstr>
      <vt:lpstr>Office Theme</vt:lpstr>
      <vt:lpstr>ChatGPT and its Effects on Education</vt:lpstr>
      <vt:lpstr>About ChatGPT</vt:lpstr>
      <vt:lpstr>Concerns About Academic Dishonesty</vt:lpstr>
      <vt:lpstr>What this Means for Educators</vt:lpstr>
      <vt:lpstr>ITL Webinar: Teaching in the Chat GPT 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L Morrone</dc:creator>
  <cp:lastModifiedBy>Rosalyn Donaldson</cp:lastModifiedBy>
  <cp:revision>41</cp:revision>
  <dcterms:created xsi:type="dcterms:W3CDTF">2021-04-16T18:05:15Z</dcterms:created>
  <dcterms:modified xsi:type="dcterms:W3CDTF">2023-02-01T20:50:04Z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0x010100B4BDC6B01875C042B21E0D5D8DE0F013</vt:lpwstr>
  </property>
</Properties>
</file>