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90" r:id="rId3"/>
    <p:sldId id="259" r:id="rId4"/>
    <p:sldId id="262" r:id="rId5"/>
    <p:sldId id="263" r:id="rId6"/>
    <p:sldId id="258" r:id="rId7"/>
    <p:sldId id="260" r:id="rId8"/>
    <p:sldId id="292" r:id="rId9"/>
    <p:sldId id="283" r:id="rId10"/>
    <p:sldId id="284" r:id="rId11"/>
    <p:sldId id="285" r:id="rId12"/>
    <p:sldId id="276" r:id="rId13"/>
    <p:sldId id="286" r:id="rId14"/>
    <p:sldId id="267" r:id="rId15"/>
    <p:sldId id="266" r:id="rId16"/>
    <p:sldId id="265" r:id="rId17"/>
    <p:sldId id="287" r:id="rId18"/>
    <p:sldId id="271" r:id="rId19"/>
    <p:sldId id="288" r:id="rId20"/>
    <p:sldId id="264" r:id="rId21"/>
    <p:sldId id="277" r:id="rId22"/>
    <p:sldId id="29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047"/>
  </p:normalViewPr>
  <p:slideViewPr>
    <p:cSldViewPr snapToGrid="0" snapToObjects="1">
      <p:cViewPr varScale="1">
        <p:scale>
          <a:sx n="122" d="100"/>
          <a:sy n="122" d="100"/>
        </p:scale>
        <p:origin x="181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A red and white flag&#10;&#10;Description automatically generated with low confidence">
            <a:extLst>
              <a:ext uri="{FF2B5EF4-FFF2-40B4-BE49-F238E27FC236}">
                <a16:creationId xmlns:a16="http://schemas.microsoft.com/office/drawing/2014/main" id="{722E583D-7A7E-4B31-67E5-A18C7492E0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24112" y="1239170"/>
            <a:ext cx="957290" cy="5993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A red and white flag&#10;&#10;Description automatically generated with low confidence">
            <a:extLst>
              <a:ext uri="{FF2B5EF4-FFF2-40B4-BE49-F238E27FC236}">
                <a16:creationId xmlns:a16="http://schemas.microsoft.com/office/drawing/2014/main" id="{6F7AEDA7-3681-EFF2-8139-0DB25E6D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42501" y="1778515"/>
            <a:ext cx="591237" cy="3701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77037-AD9A-30A0-68D5-C38153B466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General Education Transformation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88B872-AE5B-FFFB-B739-FE3542C2DA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562930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CE36-9366-231C-966D-07ED5C2B8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state requires</a:t>
            </a:r>
            <a:br>
              <a:rPr lang="en-US" dirty="0"/>
            </a:br>
            <a:r>
              <a:rPr lang="en-US" dirty="0"/>
              <a:t>(12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B2B0-A8AD-38AF-7DDD-786F75E6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00013"/>
            <a:ext cx="7073553" cy="66436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Three General Education Categories: </a:t>
            </a:r>
          </a:p>
          <a:p>
            <a:r>
              <a:rPr lang="en-US" dirty="0">
                <a:highlight>
                  <a:srgbClr val="00FFFF"/>
                </a:highlight>
              </a:rPr>
              <a:t>1 English Composition</a:t>
            </a:r>
          </a:p>
          <a:p>
            <a:r>
              <a:rPr lang="en-US" dirty="0">
                <a:highlight>
                  <a:srgbClr val="00FFFF"/>
                </a:highlight>
              </a:rPr>
              <a:t>1 Mathematics, Statistics, and Logic</a:t>
            </a:r>
          </a:p>
          <a:p>
            <a:r>
              <a:rPr lang="en-US" dirty="0">
                <a:highlight>
                  <a:srgbClr val="FFFF00"/>
                </a:highlight>
              </a:rPr>
              <a:t>2 Arts and Humanities from two different disciplines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2</a:t>
            </a:r>
          </a:p>
          <a:p>
            <a:r>
              <a:rPr lang="en-US" dirty="0">
                <a:highlight>
                  <a:srgbClr val="FFFF00"/>
                </a:highlight>
              </a:rPr>
              <a:t>2 Social and Behavioral Sciences from two different disciplines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2</a:t>
            </a:r>
          </a:p>
          <a:p>
            <a:r>
              <a:rPr lang="en-US" dirty="0"/>
              <a:t>2 Natural Sciences (at least 1 has a lab component)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/>
              <a:t>Course 2 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Lab component from one of above 2 Natural Science courses</a:t>
            </a:r>
          </a:p>
          <a:p>
            <a:r>
              <a:rPr lang="en-US" dirty="0"/>
              <a:t>Electives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pPr lvl="1"/>
            <a:r>
              <a:rPr lang="en-US" dirty="0"/>
              <a:t>Course 3</a:t>
            </a:r>
          </a:p>
          <a:p>
            <a:pPr lvl="1"/>
            <a:r>
              <a:rPr lang="en-US" dirty="0"/>
              <a:t>Course 4</a:t>
            </a:r>
          </a:p>
        </p:txBody>
      </p:sp>
    </p:spTree>
    <p:extLst>
      <p:ext uri="{BB962C8B-B14F-4D97-AF65-F5344CB8AC3E}">
        <p14:creationId xmlns:p14="http://schemas.microsoft.com/office/powerpoint/2010/main" val="3654048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CE36-9366-231C-966D-07ED5C2B8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state requires</a:t>
            </a:r>
            <a:br>
              <a:rPr lang="en-US" dirty="0"/>
            </a:br>
            <a:r>
              <a:rPr lang="en-US" dirty="0"/>
              <a:t>(12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B2B0-A8AD-38AF-7DDD-786F75E6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00013"/>
            <a:ext cx="7073553" cy="66436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Three General Education Categories: </a:t>
            </a:r>
          </a:p>
          <a:p>
            <a:r>
              <a:rPr lang="en-US" dirty="0">
                <a:highlight>
                  <a:srgbClr val="00FFFF"/>
                </a:highlight>
              </a:rPr>
              <a:t>1 English Composition</a:t>
            </a:r>
          </a:p>
          <a:p>
            <a:r>
              <a:rPr lang="en-US" dirty="0">
                <a:highlight>
                  <a:srgbClr val="00FFFF"/>
                </a:highlight>
              </a:rPr>
              <a:t>1 Mathematics, Statistics, and Logic</a:t>
            </a:r>
          </a:p>
          <a:p>
            <a:r>
              <a:rPr lang="en-US" dirty="0">
                <a:highlight>
                  <a:srgbClr val="FFFF00"/>
                </a:highlight>
              </a:rPr>
              <a:t>2 Arts and Humanities from two different disciplines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2</a:t>
            </a:r>
          </a:p>
          <a:p>
            <a:r>
              <a:rPr lang="en-US" dirty="0">
                <a:highlight>
                  <a:srgbClr val="FFFF00"/>
                </a:highlight>
              </a:rPr>
              <a:t>2 Social and Behavioral Sciences from two different disciplines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2</a:t>
            </a:r>
          </a:p>
          <a:p>
            <a:r>
              <a:rPr lang="en-US" dirty="0"/>
              <a:t>2 Natural Sciences (at least 1 has a lab component)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2 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Lab component from one of above 2 Natural Science courses</a:t>
            </a:r>
          </a:p>
          <a:p>
            <a:r>
              <a:rPr lang="en-US" dirty="0">
                <a:highlight>
                  <a:srgbClr val="00FF00"/>
                </a:highlight>
              </a:rPr>
              <a:t>Electives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2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3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4</a:t>
            </a:r>
          </a:p>
        </p:txBody>
      </p:sp>
    </p:spTree>
    <p:extLst>
      <p:ext uri="{BB962C8B-B14F-4D97-AF65-F5344CB8AC3E}">
        <p14:creationId xmlns:p14="http://schemas.microsoft.com/office/powerpoint/2010/main" val="3822953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CB49-4183-ABE9-C586-2D6F4522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7FCAB-992A-C2D6-43B1-34501B007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3475" y="803186"/>
            <a:ext cx="7143750" cy="5248622"/>
          </a:xfrm>
        </p:spPr>
        <p:txBody>
          <a:bodyPr/>
          <a:lstStyle/>
          <a:p>
            <a:r>
              <a:rPr lang="en-US" sz="3200" dirty="0"/>
              <a:t>Set courses (2 courses plus one lab)</a:t>
            </a:r>
          </a:p>
          <a:p>
            <a:pPr lvl="1"/>
            <a:r>
              <a:rPr lang="en-US" sz="2800" dirty="0"/>
              <a:t>One English composition</a:t>
            </a:r>
          </a:p>
          <a:p>
            <a:pPr lvl="1"/>
            <a:r>
              <a:rPr lang="en-US" sz="2800" dirty="0"/>
              <a:t>One Mathematics, Statistics, or Logic</a:t>
            </a:r>
          </a:p>
          <a:p>
            <a:pPr lvl="1"/>
            <a:r>
              <a:rPr lang="en-US" sz="2800" dirty="0"/>
              <a:t>One Natural Science lab </a:t>
            </a:r>
            <a:r>
              <a:rPr lang="en-US" sz="2800" b="1" dirty="0">
                <a:solidFill>
                  <a:srgbClr val="C00000"/>
                </a:solidFill>
              </a:rPr>
              <a:t>(lab only)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99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CE36-9366-231C-966D-07ED5C2B8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state requires</a:t>
            </a:r>
            <a:br>
              <a:rPr lang="en-US" dirty="0"/>
            </a:br>
            <a:r>
              <a:rPr lang="en-US" dirty="0"/>
              <a:t>(12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B2B0-A8AD-38AF-7DDD-786F75E6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00013"/>
            <a:ext cx="7073553" cy="66436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Three General Education Categories: </a:t>
            </a:r>
          </a:p>
          <a:p>
            <a:r>
              <a:rPr lang="en-US" dirty="0">
                <a:highlight>
                  <a:srgbClr val="00FFFF"/>
                </a:highlight>
              </a:rPr>
              <a:t>1 English Composition</a:t>
            </a:r>
          </a:p>
          <a:p>
            <a:r>
              <a:rPr lang="en-US" dirty="0">
                <a:highlight>
                  <a:srgbClr val="00FFFF"/>
                </a:highlight>
              </a:rPr>
              <a:t>1 Mathematics, Statistics, and Logic</a:t>
            </a:r>
          </a:p>
          <a:p>
            <a:r>
              <a:rPr lang="en-US" dirty="0"/>
              <a:t>2 Arts and Humanities from two different disciplines 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r>
              <a:rPr lang="en-US" dirty="0"/>
              <a:t>2 Social and Behavioral Sciences from two different disciplines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r>
              <a:rPr lang="en-US" dirty="0"/>
              <a:t>2 Natural Sciences (at least 1 has a lab component) 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 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Lab component from one of above 2 Natural Science courses</a:t>
            </a:r>
          </a:p>
          <a:p>
            <a:r>
              <a:rPr lang="en-US" dirty="0"/>
              <a:t>Electives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pPr lvl="1"/>
            <a:r>
              <a:rPr lang="en-US" dirty="0"/>
              <a:t>Course 3</a:t>
            </a:r>
          </a:p>
          <a:p>
            <a:pPr lvl="1"/>
            <a:r>
              <a:rPr lang="en-US" dirty="0"/>
              <a:t>Course 4</a:t>
            </a:r>
          </a:p>
        </p:txBody>
      </p:sp>
    </p:spTree>
    <p:extLst>
      <p:ext uri="{BB962C8B-B14F-4D97-AF65-F5344CB8AC3E}">
        <p14:creationId xmlns:p14="http://schemas.microsoft.com/office/powerpoint/2010/main" val="482668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C1A0F-D73F-42FF-6A4C-CEC0C649E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Potential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12FFC-BFE8-74B6-2B6D-2D7A41EC5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688488"/>
            <a:ext cx="7008579" cy="4955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Category B </a:t>
            </a:r>
          </a:p>
          <a:p>
            <a:pPr marL="0" indent="0" algn="ctr">
              <a:buNone/>
            </a:pPr>
            <a:r>
              <a:rPr lang="en-US" sz="3200" dirty="0"/>
              <a:t>Certificate Topic:  Leadership</a:t>
            </a:r>
          </a:p>
          <a:p>
            <a:pPr marL="0" indent="0" algn="ctr">
              <a:buNone/>
            </a:pPr>
            <a:endParaRPr lang="en-US" sz="3200" dirty="0"/>
          </a:p>
          <a:p>
            <a:pPr lvl="1"/>
            <a:r>
              <a:rPr lang="en-US" sz="2800" dirty="0"/>
              <a:t>Social and Behavioral Science #1</a:t>
            </a:r>
          </a:p>
          <a:p>
            <a:pPr lvl="1"/>
            <a:r>
              <a:rPr lang="en-US" sz="2800" dirty="0"/>
              <a:t>Social and Behavioral Science #2</a:t>
            </a:r>
          </a:p>
          <a:p>
            <a:pPr lvl="1"/>
            <a:r>
              <a:rPr lang="en-US" sz="2800" dirty="0"/>
              <a:t>Arts and Humanities #1</a:t>
            </a:r>
          </a:p>
          <a:p>
            <a:pPr lvl="1"/>
            <a:r>
              <a:rPr lang="en-US" sz="2800" dirty="0"/>
              <a:t>Arts and Humanities #2</a:t>
            </a:r>
          </a:p>
          <a:p>
            <a:pPr lvl="1"/>
            <a:r>
              <a:rPr lang="en-US" sz="2800" dirty="0"/>
              <a:t>Natural Science (course portion only)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AFAAB2-CC9B-21FD-5D0E-D955C36FC399}"/>
              </a:ext>
            </a:extLst>
          </p:cNvPr>
          <p:cNvSpPr txBox="1"/>
          <p:nvPr/>
        </p:nvSpPr>
        <p:spPr>
          <a:xfrm>
            <a:off x="3550024" y="204395"/>
            <a:ext cx="6002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IS A DRAFT IDEA FOR CONSIDERATION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650250-4B2E-CF45-F6EA-A4A639A20D15}"/>
              </a:ext>
            </a:extLst>
          </p:cNvPr>
          <p:cNvSpPr txBox="1"/>
          <p:nvPr/>
        </p:nvSpPr>
        <p:spPr>
          <a:xfrm>
            <a:off x="0" y="6088559"/>
            <a:ext cx="12515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EACH COURSE WILL HAVE SKILLS AND/OR ATTRIBUTES RELATED TO THE CERTIFICATE</a:t>
            </a:r>
          </a:p>
        </p:txBody>
      </p:sp>
    </p:spTree>
    <p:extLst>
      <p:ext uri="{BB962C8B-B14F-4D97-AF65-F5344CB8AC3E}">
        <p14:creationId xmlns:p14="http://schemas.microsoft.com/office/powerpoint/2010/main" val="306670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32306-E0CE-22C4-50B9-542CA7FB8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E8F51-7B52-6691-E324-CBDBAC6A3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3425" y="0"/>
            <a:ext cx="7386638" cy="605180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Every student graduating from YSU will, at minimum, have one major and at least one certificate on their transcript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C00000"/>
              </a:solidFill>
            </a:endParaRPr>
          </a:p>
          <a:p>
            <a:pPr lvl="1"/>
            <a:r>
              <a:rPr lang="en-US" sz="3000" dirty="0"/>
              <a:t>A maximum of ten (10) Certificate Categories will be developed through committee work and approved by Academic Senate</a:t>
            </a:r>
          </a:p>
          <a:p>
            <a:endParaRPr lang="en-US" sz="3200" dirty="0"/>
          </a:p>
          <a:p>
            <a:pPr lvl="1"/>
            <a:r>
              <a:rPr lang="en-US" sz="2800" dirty="0"/>
              <a:t>Certificates will be multi-disciplinary sets of 5 courses (course options within each type)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Certificate categories will be based on UWLO passed by Academic Senate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25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6DF00-4CCE-CC45-203B-C99473640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C2872-BF78-86D7-4879-A4C4B349B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675" y="225870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 dirty="0"/>
              <a:t>All current courses in the General Education program will be required to resubmit </a:t>
            </a:r>
          </a:p>
          <a:p>
            <a:r>
              <a:rPr lang="en-US" sz="2000" dirty="0"/>
              <a:t>ALL COURSES WILL BE LOWER DIVISION COURSES </a:t>
            </a:r>
          </a:p>
          <a:p>
            <a:pPr lvl="1"/>
            <a:r>
              <a:rPr lang="en-US" sz="2000" dirty="0"/>
              <a:t>No prerequisites (some exceptions)</a:t>
            </a:r>
          </a:p>
          <a:p>
            <a:pPr lvl="1"/>
            <a:r>
              <a:rPr lang="en-US" sz="2000" dirty="0"/>
              <a:t>Courses will be required to fall under one of the approved certificates developed by the Senate Committee</a:t>
            </a:r>
          </a:p>
          <a:p>
            <a:r>
              <a:rPr lang="en-US" sz="2000" dirty="0"/>
              <a:t>Per OAA, there will be a maximum number of courses in the General Education curriculum</a:t>
            </a:r>
          </a:p>
          <a:p>
            <a:r>
              <a:rPr lang="en-US" sz="2000" dirty="0"/>
              <a:t>Courses will be reviewed on an annual basis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F7A96C-71A3-410A-B89D-40EE2AD0A269}"/>
              </a:ext>
            </a:extLst>
          </p:cNvPr>
          <p:cNvSpPr txBox="1"/>
          <p:nvPr/>
        </p:nvSpPr>
        <p:spPr>
          <a:xfrm>
            <a:off x="888631" y="6142616"/>
            <a:ext cx="1074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ABILITY TO BE FLEXIBLE AND NIMBLE IS KEY FOR DISTINCTION!!</a:t>
            </a:r>
          </a:p>
        </p:txBody>
      </p:sp>
    </p:spTree>
    <p:extLst>
      <p:ext uri="{BB962C8B-B14F-4D97-AF65-F5344CB8AC3E}">
        <p14:creationId xmlns:p14="http://schemas.microsoft.com/office/powerpoint/2010/main" val="2281928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CE36-9366-231C-966D-07ED5C2B8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state requires</a:t>
            </a:r>
            <a:br>
              <a:rPr lang="en-US" dirty="0"/>
            </a:br>
            <a:r>
              <a:rPr lang="en-US" dirty="0"/>
              <a:t>(12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B2B0-A8AD-38AF-7DDD-786F75E6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00013"/>
            <a:ext cx="7073553" cy="66436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Three General Education Categories: </a:t>
            </a:r>
          </a:p>
          <a:p>
            <a:r>
              <a:rPr lang="en-US" dirty="0">
                <a:highlight>
                  <a:srgbClr val="00FFFF"/>
                </a:highlight>
              </a:rPr>
              <a:t>1 English Composition</a:t>
            </a:r>
          </a:p>
          <a:p>
            <a:r>
              <a:rPr lang="en-US" dirty="0">
                <a:highlight>
                  <a:srgbClr val="00FFFF"/>
                </a:highlight>
              </a:rPr>
              <a:t>1 Mathematics, Statistics, and Logic</a:t>
            </a:r>
          </a:p>
          <a:p>
            <a:r>
              <a:rPr lang="en-US" dirty="0">
                <a:highlight>
                  <a:srgbClr val="FFFF00"/>
                </a:highlight>
              </a:rPr>
              <a:t>2 Arts and Humanities from two different disciplines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2</a:t>
            </a:r>
          </a:p>
          <a:p>
            <a:r>
              <a:rPr lang="en-US" dirty="0">
                <a:highlight>
                  <a:srgbClr val="FFFF00"/>
                </a:highlight>
              </a:rPr>
              <a:t>2 Social and Behavioral Sciences from two different disciplines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2</a:t>
            </a:r>
          </a:p>
          <a:p>
            <a:r>
              <a:rPr lang="en-US" dirty="0"/>
              <a:t>2 Natural Sciences (at least 1 has a lab component)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/>
              <a:t>Course 2 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Lab component from one of above 2 Natural Science courses</a:t>
            </a:r>
          </a:p>
          <a:p>
            <a:r>
              <a:rPr lang="en-US" dirty="0"/>
              <a:t>Electives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pPr lvl="1"/>
            <a:r>
              <a:rPr lang="en-US" dirty="0"/>
              <a:t>Course 3</a:t>
            </a:r>
          </a:p>
          <a:p>
            <a:pPr lvl="1"/>
            <a:r>
              <a:rPr lang="en-US" dirty="0"/>
              <a:t>Course 4</a:t>
            </a:r>
          </a:p>
        </p:txBody>
      </p:sp>
    </p:spTree>
    <p:extLst>
      <p:ext uri="{BB962C8B-B14F-4D97-AF65-F5344CB8AC3E}">
        <p14:creationId xmlns:p14="http://schemas.microsoft.com/office/powerpoint/2010/main" val="41813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8EA0C-5FE0-DA83-E4AC-3B97C7AC9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C:  “CHOICES”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E6CEC-4C0C-EA4A-7366-CD5CF5A9A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9163" y="314325"/>
            <a:ext cx="6671157" cy="630078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800" dirty="0"/>
              <a:t>One Natural Science course plus Four additional General Education approved courses that are one of the following:</a:t>
            </a:r>
          </a:p>
          <a:p>
            <a:pPr lvl="2"/>
            <a:r>
              <a:rPr lang="en-US" sz="2800" dirty="0"/>
              <a:t>Required for a particular major</a:t>
            </a:r>
          </a:p>
          <a:p>
            <a:pPr lvl="2"/>
            <a:r>
              <a:rPr lang="en-US" sz="2800" dirty="0"/>
              <a:t>Are transferred in to YSU </a:t>
            </a:r>
          </a:p>
          <a:p>
            <a:pPr lvl="2"/>
            <a:r>
              <a:rPr lang="en-US" sz="2800" dirty="0"/>
              <a:t>Complete a second certificate</a:t>
            </a:r>
          </a:p>
          <a:p>
            <a:pPr lvl="3"/>
            <a:r>
              <a:rPr lang="en-US" sz="2800" dirty="0"/>
              <a:t>Another Certificate from Category B</a:t>
            </a:r>
          </a:p>
          <a:p>
            <a:pPr lvl="2"/>
            <a:r>
              <a:rPr lang="en-US" sz="2800" dirty="0"/>
              <a:t>Possibly a science certificate?</a:t>
            </a:r>
          </a:p>
        </p:txBody>
      </p:sp>
    </p:spTree>
    <p:extLst>
      <p:ext uri="{BB962C8B-B14F-4D97-AF65-F5344CB8AC3E}">
        <p14:creationId xmlns:p14="http://schemas.microsoft.com/office/powerpoint/2010/main" val="4222777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CE36-9366-231C-966D-07ED5C2B8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state requires</a:t>
            </a:r>
            <a:br>
              <a:rPr lang="en-US" dirty="0"/>
            </a:br>
            <a:r>
              <a:rPr lang="en-US" dirty="0"/>
              <a:t>(12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B2B0-A8AD-38AF-7DDD-786F75E6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00013"/>
            <a:ext cx="7073553" cy="66436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Three General Education Categories: </a:t>
            </a:r>
          </a:p>
          <a:p>
            <a:r>
              <a:rPr lang="en-US" dirty="0">
                <a:highlight>
                  <a:srgbClr val="00FFFF"/>
                </a:highlight>
              </a:rPr>
              <a:t>1 English Composition</a:t>
            </a:r>
          </a:p>
          <a:p>
            <a:r>
              <a:rPr lang="en-US" dirty="0">
                <a:highlight>
                  <a:srgbClr val="00FFFF"/>
                </a:highlight>
              </a:rPr>
              <a:t>1 Mathematics, Statistics, and Logic</a:t>
            </a:r>
          </a:p>
          <a:p>
            <a:r>
              <a:rPr lang="en-US" dirty="0">
                <a:highlight>
                  <a:srgbClr val="FFFF00"/>
                </a:highlight>
              </a:rPr>
              <a:t>2 Arts and Humanities from two different disciplines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2</a:t>
            </a:r>
          </a:p>
          <a:p>
            <a:r>
              <a:rPr lang="en-US" dirty="0">
                <a:highlight>
                  <a:srgbClr val="FFFF00"/>
                </a:highlight>
              </a:rPr>
              <a:t>2 Social and Behavioral Sciences from two different disciplines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2</a:t>
            </a:r>
          </a:p>
          <a:p>
            <a:r>
              <a:rPr lang="en-US" dirty="0"/>
              <a:t>2 Natural Sciences (at least 1 has a lab component)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2 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Lab component from one of above 2 Natural Science courses</a:t>
            </a:r>
          </a:p>
          <a:p>
            <a:r>
              <a:rPr lang="en-US" dirty="0">
                <a:highlight>
                  <a:srgbClr val="00FF00"/>
                </a:highlight>
              </a:rPr>
              <a:t>Electives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1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2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3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Course 4</a:t>
            </a:r>
          </a:p>
        </p:txBody>
      </p:sp>
    </p:spTree>
    <p:extLst>
      <p:ext uri="{BB962C8B-B14F-4D97-AF65-F5344CB8AC3E}">
        <p14:creationId xmlns:p14="http://schemas.microsoft.com/office/powerpoint/2010/main" val="44736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BDE5-786D-0716-B5E5-BB19066B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A9A57-7AEB-2D43-59C1-A50815460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7022" y="709404"/>
            <a:ext cx="2525365" cy="573748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Brian Bonhomme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Joy Christiansen-</a:t>
            </a:r>
            <a:r>
              <a:rPr lang="en-US" sz="2300" dirty="0" err="1"/>
              <a:t>Erb</a:t>
            </a:r>
            <a:endParaRPr lang="en-US" sz="23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Kelly Colwell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Adam </a:t>
            </a:r>
            <a:r>
              <a:rPr lang="en-US" sz="2300" dirty="0" err="1"/>
              <a:t>Earnheardt</a:t>
            </a:r>
            <a:endParaRPr lang="en-US" sz="23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John </a:t>
            </a:r>
            <a:r>
              <a:rPr lang="en-US" sz="2300" dirty="0" err="1"/>
              <a:t>Feldmeier</a:t>
            </a:r>
            <a:endParaRPr lang="en-US" sz="23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 err="1"/>
              <a:t>Jaietta</a:t>
            </a:r>
            <a:r>
              <a:rPr lang="en-US" sz="2300" dirty="0"/>
              <a:t> Jackson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Alison Kaufman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Thomas Madsen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Alina </a:t>
            </a:r>
            <a:r>
              <a:rPr lang="en-US" sz="2300" dirty="0" err="1"/>
              <a:t>Marculetiu</a:t>
            </a:r>
            <a:endParaRPr lang="en-US" sz="23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Sara </a:t>
            </a:r>
            <a:r>
              <a:rPr lang="en-US" sz="2300" dirty="0" err="1"/>
              <a:t>Michaliszyn</a:t>
            </a:r>
            <a:endParaRPr lang="en-US" sz="23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217E43-7B0E-079E-1E37-CEE23126B04B}"/>
              </a:ext>
            </a:extLst>
          </p:cNvPr>
          <p:cNvSpPr txBox="1"/>
          <p:nvPr/>
        </p:nvSpPr>
        <p:spPr>
          <a:xfrm>
            <a:off x="8431799" y="914400"/>
            <a:ext cx="32255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Dave Morgan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Matt </a:t>
            </a:r>
            <a:r>
              <a:rPr lang="en-US" dirty="0" err="1"/>
              <a:t>O’Mansky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Jennifer </a:t>
            </a:r>
            <a:r>
              <a:rPr lang="en-US" dirty="0" err="1"/>
              <a:t>Pintar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Michele Schaper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Jeremy Schwartz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Jennifer Soles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Nina </a:t>
            </a:r>
            <a:r>
              <a:rPr lang="en-US" dirty="0" err="1"/>
              <a:t>Stourman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Gregg </a:t>
            </a:r>
            <a:r>
              <a:rPr lang="en-US" dirty="0" err="1"/>
              <a:t>Sturrus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Alan </a:t>
            </a:r>
            <a:r>
              <a:rPr lang="en-US" dirty="0" err="1"/>
              <a:t>Tomhave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76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04E4D-B446-C828-24E5-39C5D2DC2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Transformative Model</a:t>
            </a:r>
            <a:br>
              <a:rPr lang="en-US" dirty="0"/>
            </a:br>
            <a:r>
              <a:rPr lang="en-US" dirty="0"/>
              <a:t>(12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E106C-F9A3-9A13-2353-F838BFCFE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5801" y="803185"/>
            <a:ext cx="6904520" cy="57717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CATEGORY A: Set courses (2 courses plus one lab)</a:t>
            </a:r>
          </a:p>
          <a:p>
            <a:pPr lvl="1"/>
            <a:r>
              <a:rPr lang="en-US" dirty="0"/>
              <a:t>One English composition</a:t>
            </a:r>
          </a:p>
          <a:p>
            <a:pPr lvl="1"/>
            <a:r>
              <a:rPr lang="en-US" dirty="0"/>
              <a:t>One Mathematics, Statistics, or Logic</a:t>
            </a:r>
          </a:p>
          <a:p>
            <a:pPr lvl="1"/>
            <a:r>
              <a:rPr lang="en-US" dirty="0"/>
              <a:t>One Natural Science lab (lab portion of one of other NS courses)</a:t>
            </a:r>
          </a:p>
          <a:p>
            <a:r>
              <a:rPr lang="en-US" dirty="0"/>
              <a:t>CATEGORY B: CERTIFICATE (5 courses) Includes some combination of</a:t>
            </a:r>
          </a:p>
          <a:p>
            <a:pPr lvl="1"/>
            <a:r>
              <a:rPr lang="en-US" dirty="0"/>
              <a:t>One Natural Science </a:t>
            </a:r>
          </a:p>
          <a:p>
            <a:pPr lvl="1"/>
            <a:r>
              <a:rPr lang="en-US" dirty="0"/>
              <a:t>Two Social and Behavioral Sciences </a:t>
            </a:r>
          </a:p>
          <a:p>
            <a:pPr lvl="1"/>
            <a:r>
              <a:rPr lang="en-US" dirty="0"/>
              <a:t>Two Arts and Humanities </a:t>
            </a:r>
          </a:p>
          <a:p>
            <a:r>
              <a:rPr lang="en-US" dirty="0"/>
              <a:t>CATEGORY C: CHOICES (5 courses)</a:t>
            </a:r>
          </a:p>
          <a:p>
            <a:pPr lvl="1"/>
            <a:r>
              <a:rPr lang="en-US" dirty="0"/>
              <a:t>One Natural Science course plus Four additional General Education approved courses that are one of the following:</a:t>
            </a:r>
          </a:p>
          <a:p>
            <a:pPr lvl="2"/>
            <a:r>
              <a:rPr lang="en-US" dirty="0"/>
              <a:t>Required for a particular major</a:t>
            </a:r>
          </a:p>
          <a:p>
            <a:pPr lvl="2"/>
            <a:r>
              <a:rPr lang="en-US" dirty="0"/>
              <a:t>Are transferred in to YSU </a:t>
            </a:r>
          </a:p>
          <a:p>
            <a:pPr lvl="2"/>
            <a:r>
              <a:rPr lang="en-US" dirty="0"/>
              <a:t>Complete a second certificate</a:t>
            </a:r>
          </a:p>
          <a:p>
            <a:pPr lvl="3"/>
            <a:r>
              <a:rPr lang="en-US" dirty="0"/>
              <a:t>Another Certificate A</a:t>
            </a:r>
          </a:p>
          <a:p>
            <a:pPr lvl="2"/>
            <a:r>
              <a:rPr lang="en-US" dirty="0"/>
              <a:t>Possibly a science certificate?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6D15F0-A8BE-A650-D215-8BF82186A08D}"/>
              </a:ext>
            </a:extLst>
          </p:cNvPr>
          <p:cNvSpPr txBox="1"/>
          <p:nvPr/>
        </p:nvSpPr>
        <p:spPr>
          <a:xfrm>
            <a:off x="3550024" y="204395"/>
            <a:ext cx="6002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SLIDE IS A DRAFT IDEA FOR CONSIDERATION</a:t>
            </a:r>
          </a:p>
        </p:txBody>
      </p:sp>
    </p:spTree>
    <p:extLst>
      <p:ext uri="{BB962C8B-B14F-4D97-AF65-F5344CB8AC3E}">
        <p14:creationId xmlns:p14="http://schemas.microsoft.com/office/powerpoint/2010/main" val="1794386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6294-0CD3-8DD1-3E1A-0976714D0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7ED67-688A-C7BB-6B78-4D8497A3A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December 2022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2 to 3 “Town Hall” type meetings </a:t>
            </a:r>
          </a:p>
          <a:p>
            <a:pPr algn="l"/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Friday, February 17, 2023</a:t>
            </a:r>
          </a:p>
          <a:p>
            <a:pPr lvl="1"/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G</a:t>
            </a:r>
            <a:r>
              <a:rPr lang="en-US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eneral </a:t>
            </a:r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E</a:t>
            </a:r>
            <a:r>
              <a:rPr lang="en-US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ducation committee names certificates</a:t>
            </a:r>
          </a:p>
          <a:p>
            <a:pPr algn="l"/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Friday, March 31, 2023 </a:t>
            </a:r>
          </a:p>
          <a:p>
            <a:pPr lvl="1"/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G</a:t>
            </a:r>
            <a:r>
              <a:rPr lang="en-US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eneral </a:t>
            </a:r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E</a:t>
            </a:r>
            <a:r>
              <a:rPr lang="en-US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ducation committee receives course proposals for certificates</a:t>
            </a:r>
          </a:p>
          <a:p>
            <a:pPr algn="l"/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Wednesday, April 26, 2023 </a:t>
            </a:r>
          </a:p>
          <a:p>
            <a:pPr lvl="1"/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G</a:t>
            </a:r>
            <a:r>
              <a:rPr lang="en-US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eneral </a:t>
            </a:r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E</a:t>
            </a:r>
            <a:r>
              <a:rPr lang="en-US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ducation committee presents certificates and proposals to the Senate</a:t>
            </a:r>
          </a:p>
          <a:p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Fall 2023/Spring 2024 </a:t>
            </a:r>
          </a:p>
          <a:p>
            <a:pPr lvl="1"/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Senate course approvals/catalog changes</a:t>
            </a:r>
          </a:p>
          <a:p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Fall 2024 – New General Education is in place </a:t>
            </a:r>
          </a:p>
          <a:p>
            <a:pPr lvl="1"/>
            <a:r>
              <a:rPr lang="en-US" dirty="0">
                <a:solidFill>
                  <a:srgbClr val="242424"/>
                </a:solidFill>
                <a:latin typeface="Calibri" panose="020F0502020204030204" pitchFamily="34" charset="0"/>
              </a:rPr>
              <a:t>Can be a gradual rollout!</a:t>
            </a:r>
            <a:endParaRPr lang="en-US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3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BDE5-786D-0716-B5E5-BB19066B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A9A57-7AEB-2D43-59C1-A50815460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7022" y="709404"/>
            <a:ext cx="2525365" cy="573748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Brian Bonhomme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Joy Christiansen-</a:t>
            </a:r>
            <a:r>
              <a:rPr lang="en-US" sz="2300" dirty="0" err="1"/>
              <a:t>Erb</a:t>
            </a:r>
            <a:endParaRPr lang="en-US" sz="23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Kelly Colwell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Adam </a:t>
            </a:r>
            <a:r>
              <a:rPr lang="en-US" sz="2300" dirty="0" err="1"/>
              <a:t>Earnheardt</a:t>
            </a:r>
            <a:endParaRPr lang="en-US" sz="23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John </a:t>
            </a:r>
            <a:r>
              <a:rPr lang="en-US" sz="2300" dirty="0" err="1"/>
              <a:t>Feldmeier</a:t>
            </a:r>
            <a:endParaRPr lang="en-US" sz="23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 err="1"/>
              <a:t>Jaietta</a:t>
            </a:r>
            <a:r>
              <a:rPr lang="en-US" sz="2300" dirty="0"/>
              <a:t> Jackson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Alison Kaufman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Thomas Madsen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Alina </a:t>
            </a:r>
            <a:r>
              <a:rPr lang="en-US" sz="2300" dirty="0" err="1"/>
              <a:t>Marculetiu</a:t>
            </a:r>
            <a:endParaRPr lang="en-US" sz="23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2300" dirty="0"/>
              <a:t>Sara </a:t>
            </a:r>
            <a:r>
              <a:rPr lang="en-US" sz="2300" dirty="0" err="1"/>
              <a:t>Michaliszyn</a:t>
            </a:r>
            <a:endParaRPr lang="en-US" sz="23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217E43-7B0E-079E-1E37-CEE23126B04B}"/>
              </a:ext>
            </a:extLst>
          </p:cNvPr>
          <p:cNvSpPr txBox="1"/>
          <p:nvPr/>
        </p:nvSpPr>
        <p:spPr>
          <a:xfrm>
            <a:off x="8431799" y="914400"/>
            <a:ext cx="32255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Dave Morgan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Matt </a:t>
            </a:r>
            <a:r>
              <a:rPr lang="en-US" dirty="0" err="1"/>
              <a:t>O’Mansky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Jennifer </a:t>
            </a:r>
            <a:r>
              <a:rPr lang="en-US" dirty="0" err="1"/>
              <a:t>Pintar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Michele Schaper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Jeremy Schwartz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Jennifer Soles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Nina </a:t>
            </a:r>
            <a:r>
              <a:rPr lang="en-US" dirty="0" err="1"/>
              <a:t>Stourman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Gregg </a:t>
            </a:r>
            <a:r>
              <a:rPr lang="en-US" dirty="0" err="1"/>
              <a:t>Sturrus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Alan </a:t>
            </a:r>
            <a:r>
              <a:rPr lang="en-US" dirty="0" err="1"/>
              <a:t>Tomhave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D4F75-7524-DB97-D62C-DCF34E629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we trying to achieve?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9D204-0432-365B-844B-2D0DD99D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4889" y="803186"/>
            <a:ext cx="7115174" cy="5248622"/>
          </a:xfrm>
        </p:spPr>
        <p:txBody>
          <a:bodyPr/>
          <a:lstStyle/>
          <a:p>
            <a:r>
              <a:rPr lang="en-US" sz="3200" dirty="0"/>
              <a:t>General Education Opportunities: </a:t>
            </a:r>
          </a:p>
          <a:p>
            <a:pPr lvl="1"/>
            <a:r>
              <a:rPr lang="en-US" sz="2800" dirty="0"/>
              <a:t>Perception of General Education by our students</a:t>
            </a:r>
          </a:p>
          <a:p>
            <a:pPr lvl="1"/>
            <a:r>
              <a:rPr lang="en-US" sz="2800" dirty="0"/>
              <a:t>Distinctiveness for our graduates</a:t>
            </a:r>
          </a:p>
          <a:p>
            <a:pPr lvl="1"/>
            <a:r>
              <a:rPr lang="en-US" sz="2800" dirty="0"/>
              <a:t>Strategic Plan to Take Charge of our Future</a:t>
            </a:r>
          </a:p>
          <a:p>
            <a:pPr lvl="1"/>
            <a:r>
              <a:rPr lang="en-US" sz="2800" dirty="0"/>
              <a:t>BOT resolutions</a:t>
            </a:r>
          </a:p>
        </p:txBody>
      </p:sp>
    </p:spTree>
    <p:extLst>
      <p:ext uri="{BB962C8B-B14F-4D97-AF65-F5344CB8AC3E}">
        <p14:creationId xmlns:p14="http://schemas.microsoft.com/office/powerpoint/2010/main" val="414889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ACBEE-1A92-C50A-A402-FAF30AD2A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General Education</a:t>
            </a:r>
            <a:br>
              <a:rPr lang="en-US" dirty="0"/>
            </a:br>
            <a:r>
              <a:rPr lang="en-US" dirty="0"/>
              <a:t>(13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F44AB-6C76-7339-B04A-FFCDDD18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6300" y="228600"/>
            <a:ext cx="7115175" cy="64722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”To become more well-rounded members of the community”</a:t>
            </a:r>
          </a:p>
          <a:p>
            <a:r>
              <a:rPr lang="en-US" sz="2400" dirty="0"/>
              <a:t>Natural Science (2 courses at least one has a lab component)</a:t>
            </a:r>
          </a:p>
          <a:p>
            <a:r>
              <a:rPr lang="en-US" sz="2400" dirty="0"/>
              <a:t>Arts and Humanities (2 courses)</a:t>
            </a:r>
          </a:p>
          <a:p>
            <a:r>
              <a:rPr lang="en-US" sz="2400" dirty="0"/>
              <a:t>Social Sciences (2 courses)</a:t>
            </a:r>
          </a:p>
          <a:p>
            <a:r>
              <a:rPr lang="en-US" sz="2400" dirty="0"/>
              <a:t>Social and Personal Awareness (2 courses)</a:t>
            </a:r>
          </a:p>
          <a:p>
            <a:r>
              <a:rPr lang="en-US" sz="2400" dirty="0"/>
              <a:t>Capstone (1 course)</a:t>
            </a:r>
          </a:p>
          <a:p>
            <a:r>
              <a:rPr lang="en-US" sz="2400" dirty="0"/>
              <a:t>English (2 courses)</a:t>
            </a:r>
          </a:p>
          <a:p>
            <a:r>
              <a:rPr lang="en-US" sz="2400" dirty="0"/>
              <a:t>Math/Logic (1 course)</a:t>
            </a:r>
          </a:p>
          <a:p>
            <a:r>
              <a:rPr lang="en-US" sz="2400" dirty="0"/>
              <a:t>Public Speaking (1 course)</a:t>
            </a:r>
          </a:p>
        </p:txBody>
      </p:sp>
    </p:spTree>
    <p:extLst>
      <p:ext uri="{BB962C8B-B14F-4D97-AF65-F5344CB8AC3E}">
        <p14:creationId xmlns:p14="http://schemas.microsoft.com/office/powerpoint/2010/main" val="130179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CE36-9366-231C-966D-07ED5C2B8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state requires</a:t>
            </a:r>
            <a:br>
              <a:rPr lang="en-US" dirty="0"/>
            </a:br>
            <a:r>
              <a:rPr lang="en-US" dirty="0"/>
              <a:t>(12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B2B0-A8AD-38AF-7DDD-786F75E61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Ohio Transfer 36 Minimums: </a:t>
            </a:r>
          </a:p>
          <a:p>
            <a:r>
              <a:rPr lang="en-US" dirty="0"/>
              <a:t>3 </a:t>
            </a:r>
            <a:r>
              <a:rPr lang="en-US" dirty="0" err="1"/>
              <a:t>hr</a:t>
            </a:r>
            <a:r>
              <a:rPr lang="en-US" dirty="0"/>
              <a:t>: English Composition</a:t>
            </a:r>
          </a:p>
          <a:p>
            <a:pPr lvl="1"/>
            <a:r>
              <a:rPr lang="en-US" dirty="0"/>
              <a:t>1 course</a:t>
            </a:r>
          </a:p>
          <a:p>
            <a:r>
              <a:rPr lang="en-US" dirty="0"/>
              <a:t>3 </a:t>
            </a:r>
            <a:r>
              <a:rPr lang="en-US" dirty="0" err="1"/>
              <a:t>hr</a:t>
            </a:r>
            <a:r>
              <a:rPr lang="en-US" dirty="0"/>
              <a:t>: Mathematics, Statistics, and Logic</a:t>
            </a:r>
          </a:p>
          <a:p>
            <a:pPr lvl="1"/>
            <a:r>
              <a:rPr lang="en-US" dirty="0"/>
              <a:t>1 course</a:t>
            </a:r>
          </a:p>
          <a:p>
            <a:r>
              <a:rPr lang="en-US" dirty="0"/>
              <a:t>6 </a:t>
            </a:r>
            <a:r>
              <a:rPr lang="en-US" dirty="0" err="1"/>
              <a:t>hr</a:t>
            </a:r>
            <a:r>
              <a:rPr lang="en-US" dirty="0"/>
              <a:t>: Arts and Humanities </a:t>
            </a:r>
          </a:p>
          <a:p>
            <a:pPr lvl="1"/>
            <a:r>
              <a:rPr lang="en-US" dirty="0"/>
              <a:t>2 courses from two different disciplines </a:t>
            </a:r>
          </a:p>
          <a:p>
            <a:r>
              <a:rPr lang="en-US" dirty="0"/>
              <a:t>6 </a:t>
            </a:r>
            <a:r>
              <a:rPr lang="en-US" dirty="0" err="1"/>
              <a:t>hr</a:t>
            </a:r>
            <a:r>
              <a:rPr lang="en-US" dirty="0"/>
              <a:t>: Social and Behavioral Sciences </a:t>
            </a:r>
          </a:p>
          <a:p>
            <a:pPr lvl="1"/>
            <a:r>
              <a:rPr lang="en-US" dirty="0"/>
              <a:t>2 courses from two different disciplines </a:t>
            </a:r>
          </a:p>
          <a:p>
            <a:r>
              <a:rPr lang="en-US" dirty="0"/>
              <a:t>6 </a:t>
            </a:r>
            <a:r>
              <a:rPr lang="en-US" dirty="0" err="1"/>
              <a:t>hr</a:t>
            </a:r>
            <a:r>
              <a:rPr lang="en-US" dirty="0"/>
              <a:t>: Natural Science</a:t>
            </a:r>
          </a:p>
          <a:p>
            <a:pPr lvl="1"/>
            <a:r>
              <a:rPr lang="en-US" dirty="0"/>
              <a:t>2 courses (at least 1 has a lab component) </a:t>
            </a:r>
          </a:p>
          <a:p>
            <a:r>
              <a:rPr lang="en-US" dirty="0"/>
              <a:t>4 additional courses from any of above categories</a:t>
            </a:r>
          </a:p>
        </p:txBody>
      </p:sp>
    </p:spTree>
    <p:extLst>
      <p:ext uri="{BB962C8B-B14F-4D97-AF65-F5344CB8AC3E}">
        <p14:creationId xmlns:p14="http://schemas.microsoft.com/office/powerpoint/2010/main" val="18725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E684D-E0AB-D594-C0B2-F13CE0D9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8DF36-8135-626A-192C-5DDDAED58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Follow the State model</a:t>
            </a:r>
          </a:p>
          <a:p>
            <a:pPr lvl="1"/>
            <a:r>
              <a:rPr lang="en-US" sz="2800" dirty="0"/>
              <a:t>Ohio Transfer 36 alignment</a:t>
            </a:r>
          </a:p>
          <a:p>
            <a:pPr lvl="1"/>
            <a:r>
              <a:rPr lang="en-US" sz="2800" dirty="0"/>
              <a:t>Greater flexibility for our students</a:t>
            </a:r>
          </a:p>
          <a:p>
            <a:pPr lvl="1"/>
            <a:r>
              <a:rPr lang="en-US" sz="2800" dirty="0"/>
              <a:t>Reduces unnecessary courses (took one domain now need to take another)</a:t>
            </a:r>
          </a:p>
        </p:txBody>
      </p:sp>
    </p:spTree>
    <p:extLst>
      <p:ext uri="{BB962C8B-B14F-4D97-AF65-F5344CB8AC3E}">
        <p14:creationId xmlns:p14="http://schemas.microsoft.com/office/powerpoint/2010/main" val="308469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DB0EB-642B-26C6-E7E0-21608DDF7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2C54-66C4-88A6-A7FD-CEA3F7D20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Convert the State General Education requirements into a certificate(s) that will appear on a student’s transcript</a:t>
            </a:r>
          </a:p>
        </p:txBody>
      </p:sp>
    </p:spTree>
    <p:extLst>
      <p:ext uri="{BB962C8B-B14F-4D97-AF65-F5344CB8AC3E}">
        <p14:creationId xmlns:p14="http://schemas.microsoft.com/office/powerpoint/2010/main" val="2403321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CE36-9366-231C-966D-07ED5C2B8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state requires</a:t>
            </a:r>
            <a:br>
              <a:rPr lang="en-US" dirty="0"/>
            </a:br>
            <a:r>
              <a:rPr lang="en-US" dirty="0"/>
              <a:t>(12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B2B0-A8AD-38AF-7DDD-786F75E6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00013"/>
            <a:ext cx="7073553" cy="66436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Three General Education Categories: </a:t>
            </a:r>
          </a:p>
          <a:p>
            <a:r>
              <a:rPr lang="en-US" dirty="0"/>
              <a:t>1 English Composition</a:t>
            </a:r>
          </a:p>
          <a:p>
            <a:r>
              <a:rPr lang="en-US" dirty="0"/>
              <a:t>1 Mathematics, Statistics, and Logic</a:t>
            </a:r>
          </a:p>
          <a:p>
            <a:r>
              <a:rPr lang="en-US" dirty="0"/>
              <a:t>2 Arts and Humanities from two different disciplines 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r>
              <a:rPr lang="en-US" dirty="0"/>
              <a:t>2 Social and Behavioral Sciences from two different disciplines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r>
              <a:rPr lang="en-US" dirty="0"/>
              <a:t>2 Natural Sciences (at least 1 has a lab component) 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 </a:t>
            </a:r>
          </a:p>
          <a:p>
            <a:pPr lvl="1"/>
            <a:r>
              <a:rPr lang="en-US" dirty="0"/>
              <a:t>Lab component from one of above 2 Natural Science courses</a:t>
            </a:r>
          </a:p>
          <a:p>
            <a:r>
              <a:rPr lang="en-US" dirty="0"/>
              <a:t>Electives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pPr lvl="1"/>
            <a:r>
              <a:rPr lang="en-US" dirty="0"/>
              <a:t>Course 3</a:t>
            </a:r>
          </a:p>
          <a:p>
            <a:pPr lvl="1"/>
            <a:r>
              <a:rPr lang="en-US" dirty="0"/>
              <a:t>Course 4</a:t>
            </a:r>
          </a:p>
        </p:txBody>
      </p:sp>
    </p:spTree>
    <p:extLst>
      <p:ext uri="{BB962C8B-B14F-4D97-AF65-F5344CB8AC3E}">
        <p14:creationId xmlns:p14="http://schemas.microsoft.com/office/powerpoint/2010/main" val="2201802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CE36-9366-231C-966D-07ED5C2B8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state requires</a:t>
            </a:r>
            <a:br>
              <a:rPr lang="en-US" dirty="0"/>
            </a:br>
            <a:r>
              <a:rPr lang="en-US" dirty="0"/>
              <a:t>(12 courses)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B2B0-A8AD-38AF-7DDD-786F75E6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00013"/>
            <a:ext cx="7073553" cy="66436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Three General Education Categories: </a:t>
            </a:r>
          </a:p>
          <a:p>
            <a:r>
              <a:rPr lang="en-US" dirty="0">
                <a:highlight>
                  <a:srgbClr val="00FFFF"/>
                </a:highlight>
              </a:rPr>
              <a:t>1 English Composition</a:t>
            </a:r>
          </a:p>
          <a:p>
            <a:r>
              <a:rPr lang="en-US" dirty="0">
                <a:highlight>
                  <a:srgbClr val="00FFFF"/>
                </a:highlight>
              </a:rPr>
              <a:t>1 Mathematics, Statistics, and Logic</a:t>
            </a:r>
          </a:p>
          <a:p>
            <a:r>
              <a:rPr lang="en-US" dirty="0"/>
              <a:t>2 Arts and Humanities from two different disciplines 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r>
              <a:rPr lang="en-US" dirty="0"/>
              <a:t>2 Social and Behavioral Sciences from two different disciplines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r>
              <a:rPr lang="en-US" dirty="0"/>
              <a:t>2 Natural Sciences (at least 1 has a lab component) 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 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Lab component from one of above 2 Natural Science courses</a:t>
            </a:r>
          </a:p>
          <a:p>
            <a:r>
              <a:rPr lang="en-US" dirty="0"/>
              <a:t>Electives</a:t>
            </a:r>
          </a:p>
          <a:p>
            <a:pPr lvl="1"/>
            <a:r>
              <a:rPr lang="en-US" dirty="0"/>
              <a:t>Course 1</a:t>
            </a:r>
          </a:p>
          <a:p>
            <a:pPr lvl="1"/>
            <a:r>
              <a:rPr lang="en-US" dirty="0"/>
              <a:t>Course 2</a:t>
            </a:r>
          </a:p>
          <a:p>
            <a:pPr lvl="1"/>
            <a:r>
              <a:rPr lang="en-US" dirty="0"/>
              <a:t>Course 3</a:t>
            </a:r>
          </a:p>
          <a:p>
            <a:pPr lvl="1"/>
            <a:r>
              <a:rPr lang="en-US" dirty="0"/>
              <a:t>Course 4</a:t>
            </a:r>
          </a:p>
        </p:txBody>
      </p:sp>
    </p:spTree>
    <p:extLst>
      <p:ext uri="{BB962C8B-B14F-4D97-AF65-F5344CB8AC3E}">
        <p14:creationId xmlns:p14="http://schemas.microsoft.com/office/powerpoint/2010/main" val="249764690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15273</TotalTime>
  <Words>1397</Words>
  <Application>Microsoft Office PowerPoint</Application>
  <PresentationFormat>Widescreen</PresentationFormat>
  <Paragraphs>296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Calibri Light</vt:lpstr>
      <vt:lpstr>Rockwell</vt:lpstr>
      <vt:lpstr>Wingdings</vt:lpstr>
      <vt:lpstr>Atlas</vt:lpstr>
      <vt:lpstr>General Education Transformation</vt:lpstr>
      <vt:lpstr>Committee Members</vt:lpstr>
      <vt:lpstr>What are we trying to achieve?</vt:lpstr>
      <vt:lpstr>Current General Education (13 courses)</vt:lpstr>
      <vt:lpstr>What the state requires (12 courses)</vt:lpstr>
      <vt:lpstr>Proposal #1</vt:lpstr>
      <vt:lpstr>Proposal #2</vt:lpstr>
      <vt:lpstr>What the state requires (12 courses)</vt:lpstr>
      <vt:lpstr>What the state requires (12 courses)</vt:lpstr>
      <vt:lpstr>What the state requires (12 courses)</vt:lpstr>
      <vt:lpstr>What the state requires (12 courses)</vt:lpstr>
      <vt:lpstr>Category A</vt:lpstr>
      <vt:lpstr>What the state requires (12 courses)</vt:lpstr>
      <vt:lpstr>Potential Example</vt:lpstr>
      <vt:lpstr>Certificates</vt:lpstr>
      <vt:lpstr>Courses</vt:lpstr>
      <vt:lpstr>What the state requires (12 courses)</vt:lpstr>
      <vt:lpstr>CATEGORY C:  “CHOICES”</vt:lpstr>
      <vt:lpstr>What the state requires (12 courses)</vt:lpstr>
      <vt:lpstr>Proposed Transformative Model (12 courses)</vt:lpstr>
      <vt:lpstr>Timeline</vt:lpstr>
      <vt:lpstr>Committee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Education Transformation</dc:title>
  <dc:creator>Jennifer A Pintar</dc:creator>
  <cp:lastModifiedBy>Cynthia M. Bell</cp:lastModifiedBy>
  <cp:revision>42</cp:revision>
  <dcterms:created xsi:type="dcterms:W3CDTF">2022-10-04T14:11:56Z</dcterms:created>
  <dcterms:modified xsi:type="dcterms:W3CDTF">2022-11-28T19:15:26Z</dcterms:modified>
</cp:coreProperties>
</file>