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46"/>
  </p:handoutMasterIdLst>
  <p:sldIdLst>
    <p:sldId id="282" r:id="rId2"/>
    <p:sldId id="279" r:id="rId3"/>
    <p:sldId id="312" r:id="rId4"/>
    <p:sldId id="313" r:id="rId5"/>
    <p:sldId id="311" r:id="rId6"/>
    <p:sldId id="315" r:id="rId7"/>
    <p:sldId id="316" r:id="rId8"/>
    <p:sldId id="283" r:id="rId9"/>
    <p:sldId id="287" r:id="rId10"/>
    <p:sldId id="288" r:id="rId11"/>
    <p:sldId id="294" r:id="rId12"/>
    <p:sldId id="318" r:id="rId13"/>
    <p:sldId id="308" r:id="rId14"/>
    <p:sldId id="317" r:id="rId15"/>
    <p:sldId id="309" r:id="rId16"/>
    <p:sldId id="319" r:id="rId17"/>
    <p:sldId id="297" r:id="rId18"/>
    <p:sldId id="284" r:id="rId19"/>
    <p:sldId id="310" r:id="rId20"/>
    <p:sldId id="291" r:id="rId21"/>
    <p:sldId id="257" r:id="rId22"/>
    <p:sldId id="258" r:id="rId23"/>
    <p:sldId id="259" r:id="rId24"/>
    <p:sldId id="298" r:id="rId25"/>
    <p:sldId id="260" r:id="rId26"/>
    <p:sldId id="261" r:id="rId27"/>
    <p:sldId id="262" r:id="rId28"/>
    <p:sldId id="263" r:id="rId29"/>
    <p:sldId id="264" r:id="rId30"/>
    <p:sldId id="265" r:id="rId31"/>
    <p:sldId id="266" r:id="rId32"/>
    <p:sldId id="267" r:id="rId33"/>
    <p:sldId id="268" r:id="rId34"/>
    <p:sldId id="269" r:id="rId35"/>
    <p:sldId id="272" r:id="rId36"/>
    <p:sldId id="270" r:id="rId37"/>
    <p:sldId id="274" r:id="rId38"/>
    <p:sldId id="277" r:id="rId39"/>
    <p:sldId id="286" r:id="rId40"/>
    <p:sldId id="303" r:id="rId41"/>
    <p:sldId id="304" r:id="rId42"/>
    <p:sldId id="305" r:id="rId43"/>
    <p:sldId id="307" r:id="rId44"/>
    <p:sldId id="30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272" y="-2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57513"/>
          </a:xfrm>
          <a:prstGeom prst="rect">
            <a:avLst/>
          </a:prstGeom>
        </p:spPr>
        <p:txBody>
          <a:bodyPr vert="horz" lIns="89730" tIns="44865" rIns="89730" bIns="44865"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57513"/>
          </a:xfrm>
          <a:prstGeom prst="rect">
            <a:avLst/>
          </a:prstGeom>
        </p:spPr>
        <p:txBody>
          <a:bodyPr vert="horz" lIns="89730" tIns="44865" rIns="89730" bIns="44865" rtlCol="0"/>
          <a:lstStyle>
            <a:lvl1pPr algn="r">
              <a:defRPr sz="1200"/>
            </a:lvl1pPr>
          </a:lstStyle>
          <a:p>
            <a:fld id="{ABB1C0C9-A122-40E7-979D-6E5C05FD5DC1}" type="datetimeFigureOut">
              <a:rPr lang="en-US" smtClean="0"/>
              <a:t>9/23/13</a:t>
            </a:fld>
            <a:endParaRPr lang="en-US"/>
          </a:p>
        </p:txBody>
      </p:sp>
      <p:sp>
        <p:nvSpPr>
          <p:cNvPr id="4" name="Footer Placeholder 3"/>
          <p:cNvSpPr>
            <a:spLocks noGrp="1"/>
          </p:cNvSpPr>
          <p:nvPr>
            <p:ph type="ftr" sz="quarter" idx="2"/>
          </p:nvPr>
        </p:nvSpPr>
        <p:spPr>
          <a:xfrm>
            <a:off x="1" y="8684926"/>
            <a:ext cx="2972421" cy="457513"/>
          </a:xfrm>
          <a:prstGeom prst="rect">
            <a:avLst/>
          </a:prstGeom>
        </p:spPr>
        <p:txBody>
          <a:bodyPr vert="horz" lIns="89730" tIns="44865" rIns="89730" bIns="44865"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684926"/>
            <a:ext cx="2972421" cy="457513"/>
          </a:xfrm>
          <a:prstGeom prst="rect">
            <a:avLst/>
          </a:prstGeom>
        </p:spPr>
        <p:txBody>
          <a:bodyPr vert="horz" lIns="89730" tIns="44865" rIns="89730" bIns="44865" rtlCol="0" anchor="b"/>
          <a:lstStyle>
            <a:lvl1pPr algn="r">
              <a:defRPr sz="1200"/>
            </a:lvl1pPr>
          </a:lstStyle>
          <a:p>
            <a:fld id="{1FA5744B-74AF-416C-91E7-0B82E5FED489}" type="slidenum">
              <a:rPr lang="en-US" smtClean="0"/>
              <a:t>‹#›</a:t>
            </a:fld>
            <a:endParaRPr lang="en-US"/>
          </a:p>
        </p:txBody>
      </p:sp>
    </p:spTree>
    <p:extLst>
      <p:ext uri="{BB962C8B-B14F-4D97-AF65-F5344CB8AC3E}">
        <p14:creationId xmlns:p14="http://schemas.microsoft.com/office/powerpoint/2010/main" val="2399654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A35EAF3-9A59-4CB8-B4FA-7C1B22ED283C}" type="datetimeFigureOut">
              <a:rPr lang="en-US" smtClean="0"/>
              <a:pPr/>
              <a:t>9/23/13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F97455C-5A5B-4564-986F-D4B79F98F7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35EAF3-9A59-4CB8-B4FA-7C1B22ED283C}" type="datetimeFigureOut">
              <a:rPr lang="en-US" smtClean="0"/>
              <a:pPr/>
              <a:t>9/23/13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7455C-5A5B-4564-986F-D4B79F98F7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35EAF3-9A59-4CB8-B4FA-7C1B22ED283C}" type="datetimeFigureOut">
              <a:rPr lang="en-US" smtClean="0"/>
              <a:pPr/>
              <a:t>9/23/13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7455C-5A5B-4564-986F-D4B79F98F7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A35EAF3-9A59-4CB8-B4FA-7C1B22ED283C}" type="datetimeFigureOut">
              <a:rPr lang="en-US" smtClean="0"/>
              <a:pPr/>
              <a:t>9/23/13</a:t>
            </a:fld>
            <a:endParaRPr lang="en-US"/>
          </a:p>
        </p:txBody>
      </p:sp>
      <p:sp>
        <p:nvSpPr>
          <p:cNvPr id="9" name="Slide Number Placeholder 8"/>
          <p:cNvSpPr>
            <a:spLocks noGrp="1"/>
          </p:cNvSpPr>
          <p:nvPr>
            <p:ph type="sldNum" sz="quarter" idx="15"/>
          </p:nvPr>
        </p:nvSpPr>
        <p:spPr/>
        <p:txBody>
          <a:bodyPr rtlCol="0"/>
          <a:lstStyle/>
          <a:p>
            <a:fld id="{6F97455C-5A5B-4564-986F-D4B79F98F76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A35EAF3-9A59-4CB8-B4FA-7C1B22ED283C}" type="datetimeFigureOut">
              <a:rPr lang="en-US" smtClean="0"/>
              <a:pPr/>
              <a:t>9/23/13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F97455C-5A5B-4564-986F-D4B79F98F7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A35EAF3-9A59-4CB8-B4FA-7C1B22ED283C}" type="datetimeFigureOut">
              <a:rPr lang="en-US" smtClean="0"/>
              <a:pPr/>
              <a:t>9/23/13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7455C-5A5B-4564-986F-D4B79F98F76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A35EAF3-9A59-4CB8-B4FA-7C1B22ED283C}" type="datetimeFigureOut">
              <a:rPr lang="en-US" smtClean="0"/>
              <a:pPr/>
              <a:t>9/23/13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97455C-5A5B-4564-986F-D4B79F98F76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A35EAF3-9A59-4CB8-B4FA-7C1B22ED283C}" type="datetimeFigureOut">
              <a:rPr lang="en-US" smtClean="0"/>
              <a:pPr/>
              <a:t>9/23/13</a:t>
            </a:fld>
            <a:endParaRPr lang="en-US"/>
          </a:p>
        </p:txBody>
      </p:sp>
      <p:sp>
        <p:nvSpPr>
          <p:cNvPr id="7" name="Slide Number Placeholder 6"/>
          <p:cNvSpPr>
            <a:spLocks noGrp="1"/>
          </p:cNvSpPr>
          <p:nvPr>
            <p:ph type="sldNum" sz="quarter" idx="11"/>
          </p:nvPr>
        </p:nvSpPr>
        <p:spPr/>
        <p:txBody>
          <a:bodyPr rtlCol="0"/>
          <a:lstStyle/>
          <a:p>
            <a:fld id="{6F97455C-5A5B-4564-986F-D4B79F98F76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35EAF3-9A59-4CB8-B4FA-7C1B22ED283C}" type="datetimeFigureOut">
              <a:rPr lang="en-US" smtClean="0"/>
              <a:pPr/>
              <a:t>9/23/13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97455C-5A5B-4564-986F-D4B79F98F7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A35EAF3-9A59-4CB8-B4FA-7C1B22ED283C}" type="datetimeFigureOut">
              <a:rPr lang="en-US" smtClean="0"/>
              <a:pPr/>
              <a:t>9/23/13</a:t>
            </a:fld>
            <a:endParaRPr lang="en-US"/>
          </a:p>
        </p:txBody>
      </p:sp>
      <p:sp>
        <p:nvSpPr>
          <p:cNvPr id="22" name="Slide Number Placeholder 21"/>
          <p:cNvSpPr>
            <a:spLocks noGrp="1"/>
          </p:cNvSpPr>
          <p:nvPr>
            <p:ph type="sldNum" sz="quarter" idx="15"/>
          </p:nvPr>
        </p:nvSpPr>
        <p:spPr/>
        <p:txBody>
          <a:bodyPr rtlCol="0"/>
          <a:lstStyle/>
          <a:p>
            <a:fld id="{6F97455C-5A5B-4564-986F-D4B79F98F76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A35EAF3-9A59-4CB8-B4FA-7C1B22ED283C}" type="datetimeFigureOut">
              <a:rPr lang="en-US" smtClean="0"/>
              <a:pPr/>
              <a:t>9/23/13</a:t>
            </a:fld>
            <a:endParaRPr lang="en-US"/>
          </a:p>
        </p:txBody>
      </p:sp>
      <p:sp>
        <p:nvSpPr>
          <p:cNvPr id="18" name="Slide Number Placeholder 17"/>
          <p:cNvSpPr>
            <a:spLocks noGrp="1"/>
          </p:cNvSpPr>
          <p:nvPr>
            <p:ph type="sldNum" sz="quarter" idx="11"/>
          </p:nvPr>
        </p:nvSpPr>
        <p:spPr/>
        <p:txBody>
          <a:bodyPr rtlCol="0"/>
          <a:lstStyle/>
          <a:p>
            <a:fld id="{6F97455C-5A5B-4564-986F-D4B79F98F76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A35EAF3-9A59-4CB8-B4FA-7C1B22ED283C}" type="datetimeFigureOut">
              <a:rPr lang="en-US" smtClean="0"/>
              <a:pPr/>
              <a:t>9/23/13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F97455C-5A5B-4564-986F-D4B79F98F7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stat" TargetMode="External"/><Relationship Id="rId3" Type="http://schemas.openxmlformats.org/officeDocument/2006/relationships/hyperlink" Target="http://web.ysu.edu/gen/ysu_generated_bin/documents/basic_module/fshelpguide.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gen/ysu/Mental_Health_Counseling_m924.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c.ysu.edu/csp/" TargetMode="External"/><Relationship Id="rId3"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cs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gen/ysu_generated_bin/documents/basic_module/Starfish__Instructor_Training_Manual1.pdf" TargetMode="External"/><Relationship Id="rId3"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gen/ysu/Documentation_Requirements_m1703.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glmcgranahan@ysu.edu" TargetMode="External"/><Relationship Id="rId3" Type="http://schemas.openxmlformats.org/officeDocument/2006/relationships/hyperlink" Target="http://web.ysu.edu/gen/ysu/Disability_Services_m695.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su.edu/rdg-studyskills/" TargetMode="Externa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rdgstudyskill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athassist@math.ysu.edu" TargetMode="External"/><Relationship Id="rId3" Type="http://schemas.openxmlformats.org/officeDocument/2006/relationships/hyperlink" Target="http://web.ysu.edu/gen/stem/Mathematics_Assistance_Center_m532.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s.ysu.edu/~english/wc/Writing_Center_Homepage.htm" TargetMode="External"/><Relationship Id="rId3" Type="http://schemas.openxmlformats.org/officeDocument/2006/relationships/image" Target="../media/image9.gi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writingcenter/"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ysu.edu/careerservices/"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ysu.edu/thecode.pdf"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eb.ysu.edu/csp" TargetMode="External"/><Relationship Id="rId4" Type="http://schemas.openxmlformats.org/officeDocument/2006/relationships/hyperlink" Target="http://ysu.edu/thecode.pdf" TargetMode="External"/><Relationship Id="rId5" Type="http://schemas.openxmlformats.org/officeDocument/2006/relationships/hyperlink" Target="http://web.ysu.edu/gen/ysu/Mental_Health_Counseling_m924.html" TargetMode="External"/><Relationship Id="rId6" Type="http://schemas.openxmlformats.org/officeDocument/2006/relationships/hyperlink" Target="http://web.ysu.edu/gen/ysu/Disability_Services_m695.html" TargetMode="External"/><Relationship Id="rId7" Type="http://schemas.openxmlformats.org/officeDocument/2006/relationships/hyperlink" Target="http://web.ysu.edu/gen/stem/Mathematics_Assistance_Center_m532.html" TargetMode="External"/><Relationship Id="rId8" Type="http://schemas.openxmlformats.org/officeDocument/2006/relationships/hyperlink" Target="http://web.ysu.edu/rdgstudyskills/" TargetMode="External"/><Relationship Id="rId9" Type="http://schemas.openxmlformats.org/officeDocument/2006/relationships/hyperlink" Target="http://web.ysu.edu/gen/ysu_generated_bin/documents/basic_module/Starfish__Instructor_Training_Manual1.pdf" TargetMode="External"/><Relationship Id="rId10" Type="http://schemas.openxmlformats.org/officeDocument/2006/relationships/hyperlink" Target="http://web.ysu.edu/stat" TargetMode="External"/><Relationship Id="rId11" Type="http://schemas.openxmlformats.org/officeDocument/2006/relationships/hyperlink" Target="http://web.ysu.edu/writingcenter/" TargetMode="External"/><Relationship Id="rId1" Type="http://schemas.openxmlformats.org/officeDocument/2006/relationships/slideLayout" Target="../slideLayouts/slideLayout2.xml"/><Relationship Id="rId2" Type="http://schemas.openxmlformats.org/officeDocument/2006/relationships/hyperlink" Target="http://web.ysu.edu/careerservices/"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hronicle.com/blogs/profhacker/disruptive-student-behavior-t-shirt-slogan-edition/2376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819400"/>
            <a:ext cx="6629400" cy="1371600"/>
          </a:xfrm>
        </p:spPr>
        <p:txBody>
          <a:bodyPr/>
          <a:lstStyle/>
          <a:p>
            <a:r>
              <a:rPr lang="en-US" dirty="0" smtClean="0"/>
              <a:t>Tips for Dealing with Challenging Student Behavior</a:t>
            </a:r>
            <a:endParaRPr lang="en-US" dirty="0"/>
          </a:p>
        </p:txBody>
      </p:sp>
      <p:sp>
        <p:nvSpPr>
          <p:cNvPr id="3" name="Subtitle 2"/>
          <p:cNvSpPr>
            <a:spLocks noGrp="1"/>
          </p:cNvSpPr>
          <p:nvPr>
            <p:ph type="subTitle" idx="1"/>
          </p:nvPr>
        </p:nvSpPr>
        <p:spPr>
          <a:xfrm>
            <a:off x="2362200" y="4648200"/>
            <a:ext cx="6477000" cy="1371600"/>
          </a:xfrm>
        </p:spPr>
        <p:txBody>
          <a:bodyPr>
            <a:noAutofit/>
          </a:bodyPr>
          <a:lstStyle/>
          <a:p>
            <a:pPr>
              <a:spcAft>
                <a:spcPts val="600"/>
              </a:spcAft>
            </a:pPr>
            <a:r>
              <a:rPr lang="en-US" sz="1200" dirty="0" smtClean="0"/>
              <a:t>Jake J. </a:t>
            </a:r>
            <a:r>
              <a:rPr lang="en-US" sz="1200" dirty="0" err="1" smtClean="0"/>
              <a:t>Protivnak</a:t>
            </a:r>
            <a:r>
              <a:rPr lang="en-US" sz="1200" dirty="0" smtClean="0"/>
              <a:t>, Ph.D., Associate Professor / Chair,  Department of Counseling, Special Education, &amp; School Psychology, YSU</a:t>
            </a:r>
          </a:p>
          <a:p>
            <a:pPr>
              <a:spcAft>
                <a:spcPts val="600"/>
              </a:spcAft>
            </a:pPr>
            <a:r>
              <a:rPr lang="en-US" sz="1200" dirty="0" smtClean="0"/>
              <a:t>Matthew J. </a:t>
            </a:r>
            <a:r>
              <a:rPr lang="en-US" sz="1200" dirty="0" err="1" smtClean="0"/>
              <a:t>Paylo</a:t>
            </a:r>
            <a:r>
              <a:rPr lang="en-US" sz="1200" dirty="0" smtClean="0"/>
              <a:t>, Ph.D., Assistant Professor / Counseling Program Director, Student Affairs &amp; College Counseling Program Coordinator, YSU</a:t>
            </a:r>
          </a:p>
          <a:p>
            <a:pPr>
              <a:spcAft>
                <a:spcPts val="600"/>
              </a:spcAft>
            </a:pPr>
            <a:r>
              <a:rPr lang="en-US" sz="1200" dirty="0" err="1"/>
              <a:t>Kyoung</a:t>
            </a:r>
            <a:r>
              <a:rPr lang="en-US" sz="1200" dirty="0"/>
              <a:t> </a:t>
            </a:r>
            <a:r>
              <a:rPr lang="en-US" sz="1200" dirty="0" err="1"/>
              <a:t>Mi</a:t>
            </a:r>
            <a:r>
              <a:rPr lang="en-US" sz="1200" dirty="0"/>
              <a:t> Choi, Ph.D., Assistant Professor, Department of Counseling, Special Education, &amp; School Psychology, YSU</a:t>
            </a:r>
          </a:p>
          <a:p>
            <a:pPr>
              <a:lnSpc>
                <a:spcPct val="220000"/>
              </a:lnSpc>
              <a:spcAft>
                <a:spcPts val="600"/>
              </a:spcAft>
            </a:pPr>
            <a:endParaRPr lang="en-US" sz="1200" dirty="0" smtClean="0"/>
          </a:p>
        </p:txBody>
      </p:sp>
      <p:pic>
        <p:nvPicPr>
          <p:cNvPr id="1026" name="Picture 2"/>
          <p:cNvPicPr>
            <a:picLocks noChangeAspect="1" noChangeArrowheads="1"/>
          </p:cNvPicPr>
          <p:nvPr/>
        </p:nvPicPr>
        <p:blipFill>
          <a:blip r:embed="rId2" cstate="print"/>
          <a:srcRect/>
          <a:stretch>
            <a:fillRect/>
          </a:stretch>
        </p:blipFill>
        <p:spPr bwMode="auto">
          <a:xfrm>
            <a:off x="3505200" y="381000"/>
            <a:ext cx="2987040" cy="2489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
          </p:nvPr>
        </p:nvSpPr>
        <p:spPr>
          <a:xfrm>
            <a:off x="228600" y="1600200"/>
            <a:ext cx="8229600" cy="5029200"/>
          </a:xfrm>
        </p:spPr>
        <p:txBody>
          <a:bodyPr>
            <a:normAutofit fontScale="70000" lnSpcReduction="20000"/>
          </a:bodyPr>
          <a:lstStyle/>
          <a:p>
            <a:r>
              <a:rPr lang="en-US" dirty="0" smtClean="0"/>
              <a:t>YSU Counseling Services</a:t>
            </a:r>
          </a:p>
          <a:p>
            <a:pPr lvl="1"/>
            <a:r>
              <a:rPr lang="en-US" dirty="0" smtClean="0"/>
              <a:t>330-941-3515</a:t>
            </a:r>
          </a:p>
          <a:p>
            <a:r>
              <a:rPr lang="en-US" dirty="0" smtClean="0"/>
              <a:t>YSU Ombudsperson</a:t>
            </a:r>
          </a:p>
          <a:p>
            <a:pPr lvl="1"/>
            <a:r>
              <a:rPr lang="en-US" dirty="0" smtClean="0"/>
              <a:t>330-941-3571</a:t>
            </a:r>
          </a:p>
          <a:p>
            <a:r>
              <a:rPr lang="en-US" dirty="0" smtClean="0"/>
              <a:t>YSU Student Health Services</a:t>
            </a:r>
          </a:p>
          <a:p>
            <a:pPr lvl="1"/>
            <a:r>
              <a:rPr lang="en-US" dirty="0" smtClean="0"/>
              <a:t>330-941-3489</a:t>
            </a:r>
          </a:p>
          <a:p>
            <a:r>
              <a:rPr lang="en-US" dirty="0" smtClean="0"/>
              <a:t>YSU Student Conduct</a:t>
            </a:r>
          </a:p>
          <a:p>
            <a:pPr lvl="1"/>
            <a:r>
              <a:rPr lang="en-US" dirty="0" smtClean="0"/>
              <a:t>330-941-7285</a:t>
            </a:r>
          </a:p>
          <a:p>
            <a:r>
              <a:rPr lang="en-US" dirty="0" smtClean="0"/>
              <a:t>YSU Police</a:t>
            </a:r>
          </a:p>
          <a:p>
            <a:pPr lvl="1"/>
            <a:r>
              <a:rPr lang="en-US" dirty="0" smtClean="0"/>
              <a:t>911 or 330-941-3527</a:t>
            </a:r>
          </a:p>
          <a:p>
            <a:endParaRPr lang="en-US" dirty="0"/>
          </a:p>
          <a:p>
            <a:r>
              <a:rPr lang="en-US" dirty="0" smtClean="0"/>
              <a:t>YSU Student Threat Assessment Team</a:t>
            </a:r>
          </a:p>
          <a:p>
            <a:pPr lvl="1"/>
            <a:r>
              <a:rPr lang="en-US" dirty="0" smtClean="0"/>
              <a:t>Call to report / consult behavior </a:t>
            </a:r>
            <a:r>
              <a:rPr lang="en-US" dirty="0"/>
              <a:t>that is inappropriate, troubling, or </a:t>
            </a:r>
            <a:r>
              <a:rPr lang="en-US" dirty="0" smtClean="0"/>
              <a:t>threatening. This group is prepared to assess and respond. Serves </a:t>
            </a:r>
            <a:r>
              <a:rPr lang="en-US" dirty="0"/>
              <a:t>as a functional "early warning system" this group will investigate your concern and attempt the most helpful and expedient intervention. </a:t>
            </a:r>
            <a:endParaRPr lang="en-US" dirty="0" smtClean="0"/>
          </a:p>
          <a:p>
            <a:pPr lvl="1"/>
            <a:r>
              <a:rPr lang="en-US" dirty="0" smtClean="0"/>
              <a:t>330-941-4703; </a:t>
            </a:r>
            <a:r>
              <a:rPr lang="en-US" dirty="0" smtClean="0">
                <a:hlinkClick r:id="rId2"/>
              </a:rPr>
              <a:t>http</a:t>
            </a:r>
            <a:r>
              <a:rPr lang="en-US" dirty="0">
                <a:hlinkClick r:id="rId2"/>
              </a:rPr>
              <a:t>://</a:t>
            </a:r>
            <a:r>
              <a:rPr lang="en-US" dirty="0" smtClean="0">
                <a:hlinkClick r:id="rId2"/>
              </a:rPr>
              <a:t>web.ysu.edu/stat</a:t>
            </a:r>
            <a:endParaRPr lang="en-US" dirty="0" smtClean="0"/>
          </a:p>
          <a:p>
            <a:pPr lvl="1"/>
            <a:r>
              <a:rPr lang="en-US" dirty="0" smtClean="0"/>
              <a:t>Faculty &amp; Staff </a:t>
            </a:r>
            <a:r>
              <a:rPr lang="en-US" dirty="0"/>
              <a:t>Help Guide - </a:t>
            </a:r>
            <a:r>
              <a:rPr lang="en-US" dirty="0">
                <a:hlinkClick r:id="rId3"/>
              </a:rPr>
              <a:t>http://</a:t>
            </a:r>
            <a:r>
              <a:rPr lang="en-US" dirty="0" smtClean="0">
                <a:hlinkClick r:id="rId3"/>
              </a:rPr>
              <a:t>web.ysu.edu/gen/ysu_generated_bin/documents/basic_module/fshelpguide.pdf</a:t>
            </a:r>
            <a:r>
              <a:rPr lang="en-US" dirty="0" smtClean="0"/>
              <a:t> </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Counseling Services </a:t>
            </a:r>
            <a:br>
              <a:rPr lang="en-US" dirty="0" smtClean="0"/>
            </a:br>
            <a:r>
              <a:rPr lang="en-US" dirty="0" smtClean="0"/>
              <a:t>- Location and Contact Information </a:t>
            </a:r>
            <a:endParaRPr lang="en-US" dirty="0"/>
          </a:p>
        </p:txBody>
      </p:sp>
      <p:sp>
        <p:nvSpPr>
          <p:cNvPr id="3" name="Content Placeholder 2"/>
          <p:cNvSpPr>
            <a:spLocks noGrp="1"/>
          </p:cNvSpPr>
          <p:nvPr>
            <p:ph sz="quarter" idx="1"/>
          </p:nvPr>
        </p:nvSpPr>
        <p:spPr>
          <a:xfrm>
            <a:off x="457200" y="1600200"/>
            <a:ext cx="8305800" cy="4873752"/>
          </a:xfrm>
        </p:spPr>
        <p:txBody>
          <a:bodyPr>
            <a:normAutofit fontScale="92500" lnSpcReduction="10000"/>
          </a:bodyPr>
          <a:lstStyle/>
          <a:p>
            <a:r>
              <a:rPr lang="en-US" dirty="0" smtClean="0"/>
              <a:t>YSU Counseling Services provides professional assessment, short-term counseling, consultation and referrals to currently enrolled students. </a:t>
            </a:r>
          </a:p>
          <a:p>
            <a:r>
              <a:rPr lang="en-US" dirty="0" smtClean="0"/>
              <a:t>Students typically come into counseling for: Depression, Anxiety; Low self-esteem; School and work problems; Loss and grief issues</a:t>
            </a:r>
          </a:p>
          <a:p>
            <a:r>
              <a:rPr lang="en-US" dirty="0" smtClean="0"/>
              <a:t>Location:</a:t>
            </a:r>
          </a:p>
          <a:p>
            <a:pPr lvl="1"/>
            <a:r>
              <a:rPr lang="en-US" dirty="0" smtClean="0"/>
              <a:t>Office of Career and Counseling Services, Jones Hall – Room 1034</a:t>
            </a:r>
          </a:p>
          <a:p>
            <a:r>
              <a:rPr lang="en-US" dirty="0" smtClean="0"/>
              <a:t>Hours:</a:t>
            </a:r>
          </a:p>
          <a:p>
            <a:pPr lvl="1"/>
            <a:r>
              <a:rPr lang="en-US" dirty="0" smtClean="0"/>
              <a:t>Mon. through Fri. 8:00 a.m. – 5:00 p.m.</a:t>
            </a:r>
          </a:p>
          <a:p>
            <a:r>
              <a:rPr lang="en-US" dirty="0" smtClean="0"/>
              <a:t>Phone: </a:t>
            </a:r>
          </a:p>
          <a:p>
            <a:pPr lvl="1"/>
            <a:r>
              <a:rPr lang="en-US" dirty="0" smtClean="0"/>
              <a:t>(330) 941-3515</a:t>
            </a:r>
          </a:p>
          <a:p>
            <a:r>
              <a:rPr lang="en-US" dirty="0" smtClean="0"/>
              <a:t>Website:</a:t>
            </a:r>
          </a:p>
          <a:p>
            <a:pPr lvl="1"/>
            <a:r>
              <a:rPr lang="en-US" dirty="0" smtClean="0">
                <a:hlinkClick r:id="rId2"/>
              </a:rPr>
              <a:t>http://web.ysu.edu/gen/ysu/Mental_Health_Counseling_m924.html</a:t>
            </a:r>
            <a:r>
              <a:rPr lang="en-US" dirty="0" smtClean="0"/>
              <a:t> </a:t>
            </a:r>
            <a:endParaRPr lang="en-US" dirty="0"/>
          </a:p>
        </p:txBody>
      </p:sp>
    </p:spTree>
    <p:extLst>
      <p:ext uri="{BB962C8B-B14F-4D97-AF65-F5344CB8AC3E}">
        <p14:creationId xmlns:p14="http://schemas.microsoft.com/office/powerpoint/2010/main" val="277626562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Overall Strategies</a:t>
            </a:r>
            <a:endParaRPr lang="en-US" dirty="0"/>
          </a:p>
        </p:txBody>
      </p:sp>
      <p:sp>
        <p:nvSpPr>
          <p:cNvPr id="3" name="Subtitle 2"/>
          <p:cNvSpPr>
            <a:spLocks noGrp="1"/>
          </p:cNvSpPr>
          <p:nvPr>
            <p:ph type="subTitle" idx="1"/>
          </p:nvPr>
        </p:nvSpPr>
        <p:spPr/>
        <p:txBody>
          <a:bodyPr/>
          <a:lstStyle/>
          <a:p>
            <a:r>
              <a:rPr lang="en-US" dirty="0" smtClean="0"/>
              <a:t>Proactive  /  Reactive</a:t>
            </a:r>
            <a:endParaRPr lang="en-US" dirty="0"/>
          </a:p>
        </p:txBody>
      </p:sp>
    </p:spTree>
    <p:extLst>
      <p:ext uri="{BB962C8B-B14F-4D97-AF65-F5344CB8AC3E}">
        <p14:creationId xmlns:p14="http://schemas.microsoft.com/office/powerpoint/2010/main" val="3271174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Proactive Strategies</a:t>
            </a:r>
            <a:endParaRPr lang="en-US" dirty="0"/>
          </a:p>
        </p:txBody>
      </p:sp>
      <p:sp>
        <p:nvSpPr>
          <p:cNvPr id="3" name="Content Placeholder 2"/>
          <p:cNvSpPr>
            <a:spLocks noGrp="1"/>
          </p:cNvSpPr>
          <p:nvPr>
            <p:ph sz="quarter" idx="1"/>
          </p:nvPr>
        </p:nvSpPr>
        <p:spPr/>
        <p:txBody>
          <a:bodyPr>
            <a:normAutofit fontScale="92500"/>
          </a:bodyPr>
          <a:lstStyle/>
          <a:p>
            <a:r>
              <a:rPr lang="en-US" dirty="0" smtClean="0"/>
              <a:t>Clear (</a:t>
            </a:r>
            <a:r>
              <a:rPr lang="en-US" i="1" dirty="0" smtClean="0"/>
              <a:t>and realistic</a:t>
            </a:r>
            <a:r>
              <a:rPr lang="en-US" dirty="0" smtClean="0"/>
              <a:t>) expectations (syllabus, assignments, attendance, class behavior, grading)</a:t>
            </a:r>
          </a:p>
          <a:p>
            <a:r>
              <a:rPr lang="en-US" dirty="0" smtClean="0"/>
              <a:t>Create a positive classroom environment</a:t>
            </a:r>
          </a:p>
          <a:p>
            <a:pPr lvl="1"/>
            <a:r>
              <a:rPr lang="en-US" dirty="0" smtClean="0"/>
              <a:t>Demonstrate that you care; interested in students and their success; </a:t>
            </a:r>
          </a:p>
          <a:p>
            <a:r>
              <a:rPr lang="en-US" dirty="0" smtClean="0"/>
              <a:t>Create a class interesting to your students</a:t>
            </a:r>
          </a:p>
          <a:p>
            <a:pPr lvl="1"/>
            <a:r>
              <a:rPr lang="en-US" dirty="0" smtClean="0"/>
              <a:t>Content, presentation, tone/energy</a:t>
            </a:r>
          </a:p>
          <a:p>
            <a:r>
              <a:rPr lang="en-US" dirty="0" smtClean="0"/>
              <a:t>Ask for regular feedback from students so that you can adjust the content/presentation</a:t>
            </a:r>
          </a:p>
          <a:p>
            <a:r>
              <a:rPr lang="en-US" dirty="0" smtClean="0"/>
              <a:t>Ask for regular feedback from faculty / dept. chair</a:t>
            </a:r>
          </a:p>
          <a:p>
            <a:r>
              <a:rPr lang="en-US" dirty="0" smtClean="0"/>
              <a:t>Model the behaviors you want to see in your students.</a:t>
            </a:r>
          </a:p>
        </p:txBody>
      </p:sp>
    </p:spTree>
    <p:extLst>
      <p:ext uri="{BB962C8B-B14F-4D97-AF65-F5344CB8AC3E}">
        <p14:creationId xmlns:p14="http://schemas.microsoft.com/office/powerpoint/2010/main" val="1039039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Constructive Classroom Environment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Defining Expectations at the Outset</a:t>
            </a:r>
          </a:p>
          <a:p>
            <a:pPr lvl="1"/>
            <a:r>
              <a:rPr lang="en-US" dirty="0" smtClean="0"/>
              <a:t>Make good use of first class</a:t>
            </a:r>
          </a:p>
          <a:p>
            <a:pPr lvl="1"/>
            <a:r>
              <a:rPr lang="en-US" dirty="0" smtClean="0"/>
              <a:t>Use course syllabi to reinforce expectations</a:t>
            </a:r>
          </a:p>
          <a:p>
            <a:pPr lvl="1"/>
            <a:r>
              <a:rPr lang="en-US" dirty="0" smtClean="0"/>
              <a:t>Let students participate in classroom rules</a:t>
            </a:r>
          </a:p>
          <a:p>
            <a:r>
              <a:rPr lang="en-US" dirty="0" smtClean="0"/>
              <a:t>Decrease Anonymity</a:t>
            </a:r>
          </a:p>
          <a:p>
            <a:pPr lvl="1"/>
            <a:r>
              <a:rPr lang="en-US" dirty="0" smtClean="0"/>
              <a:t>Learn the students’ names</a:t>
            </a:r>
          </a:p>
          <a:p>
            <a:pPr lvl="1"/>
            <a:r>
              <a:rPr lang="en-US" dirty="0" smtClean="0"/>
              <a:t>Learn something about students</a:t>
            </a:r>
          </a:p>
          <a:p>
            <a:pPr lvl="1"/>
            <a:r>
              <a:rPr lang="en-US" dirty="0" smtClean="0"/>
              <a:t>Find ways to meet with students</a:t>
            </a:r>
          </a:p>
          <a:p>
            <a:r>
              <a:rPr lang="en-US" dirty="0" smtClean="0"/>
              <a:t>Seek Feedback from Students</a:t>
            </a:r>
          </a:p>
          <a:p>
            <a:pPr lvl="1"/>
            <a:r>
              <a:rPr lang="en-US" dirty="0" smtClean="0"/>
              <a:t>Find out how the class is going</a:t>
            </a:r>
          </a:p>
          <a:p>
            <a:r>
              <a:rPr lang="en-US" dirty="0" smtClean="0"/>
              <a:t>Encourage Active Listening/Participation</a:t>
            </a:r>
          </a:p>
          <a:p>
            <a:r>
              <a:rPr lang="en-US" dirty="0" smtClean="0"/>
              <a:t>Writing, group discussion, short quizzes</a:t>
            </a:r>
          </a:p>
          <a:p>
            <a:pPr lvl="1">
              <a:buNone/>
            </a:pPr>
            <a:endParaRPr lang="en-US" dirty="0"/>
          </a:p>
        </p:txBody>
      </p:sp>
      <p:sp>
        <p:nvSpPr>
          <p:cNvPr id="4" name="TextBox 3"/>
          <p:cNvSpPr txBox="1"/>
          <p:nvPr/>
        </p:nvSpPr>
        <p:spPr>
          <a:xfrm>
            <a:off x="6934200" y="6324600"/>
            <a:ext cx="2209800" cy="369332"/>
          </a:xfrm>
          <a:prstGeom prst="rect">
            <a:avLst/>
          </a:prstGeom>
          <a:noFill/>
        </p:spPr>
        <p:txBody>
          <a:bodyPr wrap="square" rtlCol="0">
            <a:spAutoFit/>
          </a:bodyPr>
          <a:lstStyle/>
          <a:p>
            <a:r>
              <a:rPr lang="en-US" dirty="0" err="1" smtClean="0"/>
              <a:t>Sorcinelli</a:t>
            </a:r>
            <a:r>
              <a:rPr lang="en-US" dirty="0" smtClean="0"/>
              <a:t>, 1994</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Strategies</a:t>
            </a:r>
            <a:endParaRPr lang="en-US" dirty="0"/>
          </a:p>
        </p:txBody>
      </p:sp>
      <p:sp>
        <p:nvSpPr>
          <p:cNvPr id="3" name="Content Placeholder 2"/>
          <p:cNvSpPr>
            <a:spLocks noGrp="1"/>
          </p:cNvSpPr>
          <p:nvPr>
            <p:ph sz="quarter" idx="1"/>
          </p:nvPr>
        </p:nvSpPr>
        <p:spPr>
          <a:xfrm>
            <a:off x="457200" y="1600200"/>
            <a:ext cx="8077200" cy="4873752"/>
          </a:xfrm>
        </p:spPr>
        <p:txBody>
          <a:bodyPr>
            <a:normAutofit fontScale="92500" lnSpcReduction="20000"/>
          </a:bodyPr>
          <a:lstStyle/>
          <a:p>
            <a:pPr>
              <a:buNone/>
            </a:pPr>
            <a:r>
              <a:rPr lang="en-US" u="sng" dirty="0" smtClean="0"/>
              <a:t>During</a:t>
            </a:r>
          </a:p>
          <a:p>
            <a:r>
              <a:rPr lang="en-US" dirty="0" smtClean="0"/>
              <a:t>Intervene when behavior occurs</a:t>
            </a:r>
          </a:p>
          <a:p>
            <a:r>
              <a:rPr lang="en-US" smtClean="0"/>
              <a:t>Avoid defensiveness</a:t>
            </a:r>
          </a:p>
          <a:p>
            <a:r>
              <a:rPr lang="en-US" dirty="0" smtClean="0"/>
              <a:t>Meet privately with student if appropriate/possible</a:t>
            </a:r>
          </a:p>
          <a:p>
            <a:r>
              <a:rPr lang="en-US" dirty="0" smtClean="0"/>
              <a:t>Focus on the issue – not the person</a:t>
            </a:r>
          </a:p>
          <a:p>
            <a:r>
              <a:rPr lang="en-US" dirty="0" smtClean="0"/>
              <a:t>Remain calm</a:t>
            </a:r>
          </a:p>
          <a:p>
            <a:r>
              <a:rPr lang="en-US" dirty="0" smtClean="0"/>
              <a:t>If severely disruptive - Ask student to leave/dismiss class/call for help</a:t>
            </a:r>
          </a:p>
          <a:p>
            <a:pPr>
              <a:buNone/>
            </a:pPr>
            <a:endParaRPr lang="en-US" u="sng" dirty="0" smtClean="0"/>
          </a:p>
          <a:p>
            <a:pPr>
              <a:buNone/>
            </a:pPr>
            <a:r>
              <a:rPr lang="en-US" u="sng" dirty="0" smtClean="0"/>
              <a:t>After/During</a:t>
            </a:r>
          </a:p>
          <a:p>
            <a:r>
              <a:rPr lang="en-US" dirty="0" smtClean="0"/>
              <a:t>Contact appropriate resource</a:t>
            </a:r>
          </a:p>
          <a:p>
            <a:r>
              <a:rPr lang="en-US" dirty="0" smtClean="0"/>
              <a:t>Consult with a colleague on the situation</a:t>
            </a:r>
          </a:p>
          <a:p>
            <a:r>
              <a:rPr lang="en-US" dirty="0" smtClean="0"/>
              <a:t>Keep others informed (i.e., </a:t>
            </a:r>
            <a:r>
              <a:rPr lang="en-US" dirty="0" err="1" smtClean="0"/>
              <a:t>prog</a:t>
            </a:r>
            <a:r>
              <a:rPr lang="en-US" dirty="0" smtClean="0"/>
              <a:t>. </a:t>
            </a:r>
            <a:r>
              <a:rPr lang="en-US" dirty="0" err="1" smtClean="0"/>
              <a:t>coord</a:t>
            </a:r>
            <a:r>
              <a:rPr lang="en-US" dirty="0" smtClean="0"/>
              <a:t>.)</a:t>
            </a:r>
          </a:p>
          <a:p>
            <a:r>
              <a:rPr lang="en-US" dirty="0" smtClean="0"/>
              <a:t>Reflect / examine your own behavior</a:t>
            </a:r>
            <a:endParaRPr lang="en-US" dirty="0"/>
          </a:p>
        </p:txBody>
      </p:sp>
    </p:spTree>
    <p:extLst>
      <p:ext uri="{BB962C8B-B14F-4D97-AF65-F5344CB8AC3E}">
        <p14:creationId xmlns:p14="http://schemas.microsoft.com/office/powerpoint/2010/main" val="1718087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Common In Class Problematic Behaviors</a:t>
            </a:r>
            <a:endParaRPr lang="en-US" dirty="0"/>
          </a:p>
        </p:txBody>
      </p:sp>
      <p:sp>
        <p:nvSpPr>
          <p:cNvPr id="3" name="Content Placeholder 2"/>
          <p:cNvSpPr>
            <a:spLocks noGrp="1"/>
          </p:cNvSpPr>
          <p:nvPr>
            <p:ph sz="quarter" idx="1"/>
          </p:nvPr>
        </p:nvSpPr>
        <p:spPr/>
        <p:txBody>
          <a:bodyPr/>
          <a:lstStyle/>
          <a:p>
            <a:r>
              <a:rPr lang="en-US" dirty="0" err="1" smtClean="0"/>
              <a:t>Sorcinelli</a:t>
            </a:r>
            <a:r>
              <a:rPr lang="en-US" dirty="0" smtClean="0"/>
              <a:t> (1994) provided suggestions for the following behaviors</a:t>
            </a:r>
          </a:p>
          <a:p>
            <a:pPr lvl="1"/>
            <a:r>
              <a:rPr lang="en-US" dirty="0" smtClean="0"/>
              <a:t>Talking and inattention</a:t>
            </a:r>
          </a:p>
          <a:p>
            <a:pPr lvl="1"/>
            <a:r>
              <a:rPr lang="en-US" dirty="0" smtClean="0"/>
              <a:t>Unpreparedness and missed deadlines</a:t>
            </a:r>
          </a:p>
          <a:p>
            <a:pPr lvl="1"/>
            <a:r>
              <a:rPr lang="en-US" dirty="0" smtClean="0"/>
              <a:t>Lateness and </a:t>
            </a:r>
            <a:r>
              <a:rPr lang="en-US" dirty="0" err="1" smtClean="0"/>
              <a:t>inattendance</a:t>
            </a:r>
            <a:endParaRPr lang="en-US" dirty="0" smtClean="0"/>
          </a:p>
          <a:p>
            <a:pPr lvl="1"/>
            <a:r>
              <a:rPr lang="en-US" dirty="0" smtClean="0"/>
              <a:t>Challenges to authority</a:t>
            </a:r>
            <a:endParaRPr lang="en-US" dirty="0"/>
          </a:p>
        </p:txBody>
      </p:sp>
    </p:spTree>
    <p:extLst>
      <p:ext uri="{BB962C8B-B14F-4D97-AF65-F5344CB8AC3E}">
        <p14:creationId xmlns:p14="http://schemas.microsoft.com/office/powerpoint/2010/main" val="12686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Challenging Academic Behaviors</a:t>
            </a:r>
            <a:endParaRPr lang="en-US" dirty="0"/>
          </a:p>
        </p:txBody>
      </p:sp>
      <p:pic>
        <p:nvPicPr>
          <p:cNvPr id="53252" name="Picture 4" descr="http://www.bowdonmedia.com/doc/BadGradeClipArt.jpg"/>
          <p:cNvPicPr>
            <a:picLocks noChangeAspect="1" noChangeArrowheads="1"/>
          </p:cNvPicPr>
          <p:nvPr/>
        </p:nvPicPr>
        <p:blipFill>
          <a:blip r:embed="rId2" cstate="print"/>
          <a:srcRect/>
          <a:stretch>
            <a:fillRect/>
          </a:stretch>
        </p:blipFill>
        <p:spPr bwMode="auto">
          <a:xfrm>
            <a:off x="533400" y="838200"/>
            <a:ext cx="5238345" cy="34194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lstStyle/>
          <a:p>
            <a:r>
              <a:rPr lang="en-US" dirty="0" smtClean="0"/>
              <a:t>Challenging Academic Behaviors</a:t>
            </a:r>
            <a:endParaRPr lang="en-US" dirty="0"/>
          </a:p>
        </p:txBody>
      </p:sp>
      <p:sp>
        <p:nvSpPr>
          <p:cNvPr id="3" name="Content Placeholder 2"/>
          <p:cNvSpPr>
            <a:spLocks noGrp="1"/>
          </p:cNvSpPr>
          <p:nvPr>
            <p:ph sz="quarter" idx="1"/>
          </p:nvPr>
        </p:nvSpPr>
        <p:spPr/>
        <p:txBody>
          <a:bodyPr>
            <a:normAutofit/>
          </a:bodyPr>
          <a:lstStyle/>
          <a:p>
            <a:r>
              <a:rPr lang="en-US" dirty="0" smtClean="0"/>
              <a:t>Unprepared for class, assignments, exams.</a:t>
            </a:r>
          </a:p>
          <a:p>
            <a:pPr lvl="1"/>
            <a:r>
              <a:rPr lang="en-US" dirty="0" smtClean="0"/>
              <a:t>Angry about grade on an exam</a:t>
            </a:r>
          </a:p>
          <a:p>
            <a:r>
              <a:rPr lang="en-US" dirty="0"/>
              <a:t>Academic Dishonesty</a:t>
            </a:r>
          </a:p>
          <a:p>
            <a:r>
              <a:rPr lang="en-US" dirty="0" smtClean="0"/>
              <a:t>Unlikely to be successful in the course.</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
          </p:nvPr>
        </p:nvSpPr>
        <p:spPr>
          <a:xfrm>
            <a:off x="533400" y="1600200"/>
            <a:ext cx="7924800" cy="5029200"/>
          </a:xfrm>
        </p:spPr>
        <p:txBody>
          <a:bodyPr>
            <a:normAutofit/>
          </a:bodyPr>
          <a:lstStyle/>
          <a:p>
            <a:r>
              <a:rPr lang="en-US" dirty="0" smtClean="0"/>
              <a:t>YSU Center for Student Progress</a:t>
            </a:r>
          </a:p>
          <a:p>
            <a:r>
              <a:rPr lang="en-US" dirty="0" smtClean="0"/>
              <a:t>Starfish</a:t>
            </a:r>
          </a:p>
          <a:p>
            <a:r>
              <a:rPr lang="en-US" dirty="0" smtClean="0"/>
              <a:t>Disability Services</a:t>
            </a:r>
          </a:p>
          <a:p>
            <a:r>
              <a:rPr lang="en-US" dirty="0" smtClean="0"/>
              <a:t>Reading &amp; Study Skills Center</a:t>
            </a:r>
          </a:p>
          <a:p>
            <a:r>
              <a:rPr lang="en-US" dirty="0" smtClean="0"/>
              <a:t>Math Assistance Center</a:t>
            </a:r>
          </a:p>
          <a:p>
            <a:r>
              <a:rPr lang="en-US" dirty="0" smtClean="0"/>
              <a:t>Writing Center</a:t>
            </a:r>
          </a:p>
          <a:p>
            <a:r>
              <a:rPr lang="en-US" dirty="0" smtClean="0"/>
              <a:t>Career Services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1091276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Overview</a:t>
            </a:r>
            <a:endParaRPr lang="en-US" dirty="0"/>
          </a:p>
        </p:txBody>
      </p:sp>
      <p:sp>
        <p:nvSpPr>
          <p:cNvPr id="3" name="Content Placeholder 2"/>
          <p:cNvSpPr>
            <a:spLocks noGrp="1"/>
          </p:cNvSpPr>
          <p:nvPr>
            <p:ph sz="quarter" idx="1"/>
          </p:nvPr>
        </p:nvSpPr>
        <p:spPr/>
        <p:txBody>
          <a:bodyPr/>
          <a:lstStyle/>
          <a:p>
            <a:r>
              <a:rPr lang="en-US" dirty="0" smtClean="0"/>
              <a:t>Discuss examples presented by attendees.  Provide suggestions regarding </a:t>
            </a:r>
            <a:r>
              <a:rPr lang="en-US" dirty="0"/>
              <a:t> </a:t>
            </a:r>
            <a:r>
              <a:rPr lang="en-US" dirty="0" smtClean="0"/>
              <a:t>behaviors </a:t>
            </a:r>
            <a:r>
              <a:rPr lang="en-US" dirty="0"/>
              <a:t>that could be grouped into </a:t>
            </a:r>
            <a:r>
              <a:rPr lang="en-US" dirty="0" smtClean="0"/>
              <a:t>either:</a:t>
            </a:r>
          </a:p>
          <a:p>
            <a:pPr lvl="1"/>
            <a:r>
              <a:rPr lang="en-US" dirty="0" smtClean="0"/>
              <a:t>Personal/Social (e.g., class disruptive, passive-aggressive, mental health related-issues, etc.) issues that instructors may need to address.</a:t>
            </a:r>
          </a:p>
          <a:p>
            <a:pPr lvl="1"/>
            <a:r>
              <a:rPr lang="en-US" dirty="0" smtClean="0"/>
              <a:t>Academic </a:t>
            </a:r>
            <a:r>
              <a:rPr lang="en-US" dirty="0"/>
              <a:t>(e.g., </a:t>
            </a:r>
            <a:r>
              <a:rPr lang="en-US" dirty="0" smtClean="0"/>
              <a:t>frustration </a:t>
            </a:r>
            <a:r>
              <a:rPr lang="en-US" dirty="0"/>
              <a:t>associated with lack knowledge/skills/support needed for course, etc.) or </a:t>
            </a:r>
            <a:endParaRPr lang="en-US" dirty="0" smtClean="0"/>
          </a:p>
          <a:p>
            <a:pPr lvl="1"/>
            <a:endParaRPr lang="en-US" dirty="0"/>
          </a:p>
          <a:p>
            <a:r>
              <a:rPr lang="en-US" dirty="0" smtClean="0"/>
              <a:t>Examples…</a:t>
            </a:r>
            <a:endParaRPr lang="en-US" dirty="0"/>
          </a:p>
        </p:txBody>
      </p:sp>
    </p:spTree>
    <p:extLst>
      <p:ext uri="{BB962C8B-B14F-4D97-AF65-F5344CB8AC3E}">
        <p14:creationId xmlns:p14="http://schemas.microsoft.com/office/powerpoint/2010/main" val="75155619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Resources</a:t>
            </a:r>
            <a:endParaRPr lang="en-US" dirty="0"/>
          </a:p>
        </p:txBody>
      </p:sp>
      <p:sp>
        <p:nvSpPr>
          <p:cNvPr id="3" name="Subtitle 2"/>
          <p:cNvSpPr>
            <a:spLocks noGrp="1"/>
          </p:cNvSpPr>
          <p:nvPr>
            <p:ph type="subTitle" idx="1"/>
          </p:nvPr>
        </p:nvSpPr>
        <p:spPr/>
        <p:txBody>
          <a:bodyPr/>
          <a:lstStyle/>
          <a:p>
            <a:r>
              <a:rPr lang="en-US" dirty="0" smtClean="0"/>
              <a:t>Challenging Academic Behaviors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Center For Student Progress</a:t>
            </a:r>
            <a:endParaRPr lang="en-US" dirty="0"/>
          </a:p>
        </p:txBody>
      </p:sp>
      <p:sp>
        <p:nvSpPr>
          <p:cNvPr id="3" name="Content Placeholder 2"/>
          <p:cNvSpPr>
            <a:spLocks noGrp="1"/>
          </p:cNvSpPr>
          <p:nvPr>
            <p:ph sz="quarter" idx="1"/>
          </p:nvPr>
        </p:nvSpPr>
        <p:spPr/>
        <p:txBody>
          <a:bodyPr/>
          <a:lstStyle/>
          <a:p>
            <a:r>
              <a:rPr lang="en-US" dirty="0" smtClean="0"/>
              <a:t>What is it?</a:t>
            </a:r>
          </a:p>
          <a:p>
            <a:pPr lvl="1"/>
            <a:r>
              <a:rPr lang="en-US" dirty="0" smtClean="0"/>
              <a:t>A free tutoring center for all students struggling in a variety of classes, such as: accounting, engineering, biology, history, chemistry, physics, economics, psychology, etc.</a:t>
            </a:r>
          </a:p>
          <a:p>
            <a:r>
              <a:rPr lang="en-US" dirty="0" smtClean="0"/>
              <a:t>Services Offered:</a:t>
            </a:r>
          </a:p>
          <a:p>
            <a:pPr lvl="1"/>
            <a:r>
              <a:rPr lang="en-US" dirty="0" smtClean="0"/>
              <a:t>Regularly scheduled and individual group sessions </a:t>
            </a:r>
          </a:p>
          <a:p>
            <a:pPr lvl="1"/>
            <a:r>
              <a:rPr lang="en-US" dirty="0" smtClean="0"/>
              <a:t>Independent study materials</a:t>
            </a:r>
          </a:p>
          <a:p>
            <a:pPr lvl="1"/>
            <a:r>
              <a:rPr lang="en-US" dirty="0" smtClean="0"/>
              <a:t>Computer assisted instruction</a:t>
            </a:r>
          </a:p>
          <a:p>
            <a:pPr lvl="1"/>
            <a:r>
              <a:rPr lang="en-US" dirty="0" smtClean="0"/>
              <a:t>Review sessions for exams</a:t>
            </a:r>
          </a:p>
          <a:p>
            <a:pPr lvl="1"/>
            <a:endParaRPr lang="en-US" dirty="0" smtClean="0"/>
          </a:p>
        </p:txBody>
      </p:sp>
      <p:pic>
        <p:nvPicPr>
          <p:cNvPr id="4" name="Picture 2" descr="Center for Student Progress at Youngstown State University">
            <a:hlinkClick r:id="rId2"/>
          </p:cNvPr>
          <p:cNvPicPr>
            <a:picLocks noChangeAspect="1" noChangeArrowheads="1"/>
          </p:cNvPicPr>
          <p:nvPr/>
        </p:nvPicPr>
        <p:blipFill>
          <a:blip r:embed="rId3" cstate="print"/>
          <a:srcRect/>
          <a:stretch>
            <a:fillRect/>
          </a:stretch>
        </p:blipFill>
        <p:spPr bwMode="auto">
          <a:xfrm>
            <a:off x="6629400" y="533400"/>
            <a:ext cx="1573784" cy="1113526"/>
          </a:xfrm>
          <a:prstGeom prst="rect">
            <a:avLst/>
          </a:prstGeom>
          <a:noFill/>
        </p:spPr>
      </p:pic>
    </p:spTree>
    <p:extLst>
      <p:ext uri="{BB962C8B-B14F-4D97-AF65-F5344CB8AC3E}">
        <p14:creationId xmlns:p14="http://schemas.microsoft.com/office/powerpoint/2010/main" val="3905486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To Refer a Student to CSP?	</a:t>
            </a:r>
            <a:endParaRPr lang="en-US" dirty="0"/>
          </a:p>
        </p:txBody>
      </p:sp>
      <p:sp>
        <p:nvSpPr>
          <p:cNvPr id="3" name="Content Placeholder 2"/>
          <p:cNvSpPr>
            <a:spLocks noGrp="1"/>
          </p:cNvSpPr>
          <p:nvPr>
            <p:ph sz="quarter" idx="1"/>
          </p:nvPr>
        </p:nvSpPr>
        <p:spPr>
          <a:xfrm>
            <a:off x="533400" y="1752600"/>
            <a:ext cx="7315200" cy="3783367"/>
          </a:xfrm>
        </p:spPr>
        <p:txBody>
          <a:bodyPr>
            <a:normAutofit fontScale="92500" lnSpcReduction="10000"/>
          </a:bodyPr>
          <a:lstStyle/>
          <a:p>
            <a:r>
              <a:rPr lang="en-US" dirty="0" smtClean="0"/>
              <a:t>If a student is not satisfied </a:t>
            </a:r>
            <a:r>
              <a:rPr lang="en-US" dirty="0"/>
              <a:t>with </a:t>
            </a:r>
            <a:r>
              <a:rPr lang="en-US" dirty="0" smtClean="0"/>
              <a:t>their progress</a:t>
            </a:r>
            <a:endParaRPr lang="en-US" dirty="0"/>
          </a:p>
          <a:p>
            <a:r>
              <a:rPr lang="en-US" dirty="0" smtClean="0"/>
              <a:t>If a student is not understanding the concepts</a:t>
            </a:r>
            <a:endParaRPr lang="en-US" dirty="0"/>
          </a:p>
          <a:p>
            <a:r>
              <a:rPr lang="en-US" dirty="0" smtClean="0"/>
              <a:t>If a student needs </a:t>
            </a:r>
            <a:r>
              <a:rPr lang="en-US" dirty="0"/>
              <a:t>practice in organizing information</a:t>
            </a:r>
          </a:p>
          <a:p>
            <a:r>
              <a:rPr lang="en-US" dirty="0" smtClean="0"/>
              <a:t>If a student needs </a:t>
            </a:r>
            <a:r>
              <a:rPr lang="en-US" dirty="0"/>
              <a:t>reinforcement to improve </a:t>
            </a:r>
            <a:r>
              <a:rPr lang="en-US" dirty="0" smtClean="0"/>
              <a:t>their confidence</a:t>
            </a:r>
            <a:endParaRPr lang="en-US" dirty="0"/>
          </a:p>
          <a:p>
            <a:r>
              <a:rPr lang="en-US" dirty="0" smtClean="0"/>
              <a:t>If a student needs </a:t>
            </a:r>
            <a:r>
              <a:rPr lang="en-US" dirty="0"/>
              <a:t>help in developing a good problem-solving strategy</a:t>
            </a:r>
          </a:p>
          <a:p>
            <a:r>
              <a:rPr lang="en-US" dirty="0" smtClean="0"/>
              <a:t>If a student </a:t>
            </a:r>
            <a:r>
              <a:rPr lang="en-US" dirty="0"/>
              <a:t>would like another point of view or another explanation of the major concepts</a:t>
            </a:r>
          </a:p>
          <a:p>
            <a:r>
              <a:rPr lang="en-US" dirty="0" smtClean="0"/>
              <a:t>If a student would </a:t>
            </a:r>
            <a:r>
              <a:rPr lang="en-US" dirty="0"/>
              <a:t>like help in reviewing for exams</a:t>
            </a:r>
          </a:p>
          <a:p>
            <a:endParaRPr lang="en-US" dirty="0"/>
          </a:p>
        </p:txBody>
      </p:sp>
    </p:spTree>
    <p:extLst>
      <p:ext uri="{BB962C8B-B14F-4D97-AF65-F5344CB8AC3E}">
        <p14:creationId xmlns:p14="http://schemas.microsoft.com/office/powerpoint/2010/main" val="2171735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Center for Student Progress Contact Information</a:t>
            </a:r>
            <a:endParaRPr lang="en-US" dirty="0"/>
          </a:p>
        </p:txBody>
      </p:sp>
      <p:sp>
        <p:nvSpPr>
          <p:cNvPr id="3" name="Content Placeholder 2"/>
          <p:cNvSpPr>
            <a:spLocks noGrp="1"/>
          </p:cNvSpPr>
          <p:nvPr>
            <p:ph sz="quarter" idx="1"/>
          </p:nvPr>
        </p:nvSpPr>
        <p:spPr>
          <a:xfrm>
            <a:off x="609600" y="1828800"/>
            <a:ext cx="7315200" cy="3783367"/>
          </a:xfrm>
        </p:spPr>
        <p:txBody>
          <a:bodyPr>
            <a:normAutofit/>
          </a:bodyPr>
          <a:lstStyle/>
          <a:p>
            <a:r>
              <a:rPr lang="en-US" dirty="0" smtClean="0"/>
              <a:t>If </a:t>
            </a:r>
            <a:r>
              <a:rPr lang="en-US" dirty="0"/>
              <a:t>you need additional assistance, stop at the Center for Student Progress/Tutorial Services </a:t>
            </a:r>
            <a:endParaRPr lang="en-US" dirty="0" smtClean="0"/>
          </a:p>
          <a:p>
            <a:pPr lvl="1"/>
            <a:r>
              <a:rPr lang="en-US" dirty="0" smtClean="0"/>
              <a:t>Monday </a:t>
            </a:r>
            <a:r>
              <a:rPr lang="en-US" dirty="0"/>
              <a:t>- 8:00 am - 7:00 </a:t>
            </a:r>
            <a:r>
              <a:rPr lang="en-US" dirty="0" smtClean="0"/>
              <a:t>pm</a:t>
            </a:r>
          </a:p>
          <a:p>
            <a:pPr lvl="1"/>
            <a:r>
              <a:rPr lang="en-US" dirty="0" smtClean="0"/>
              <a:t>Tuesday </a:t>
            </a:r>
            <a:r>
              <a:rPr lang="en-US" dirty="0"/>
              <a:t>- Friday 8:00 am - 5:00 </a:t>
            </a:r>
            <a:r>
              <a:rPr lang="en-US" dirty="0" smtClean="0"/>
              <a:t>pm</a:t>
            </a:r>
            <a:endParaRPr lang="en-US" dirty="0"/>
          </a:p>
          <a:p>
            <a:r>
              <a:rPr lang="en-US" dirty="0">
                <a:hlinkClick r:id="rId2"/>
              </a:rPr>
              <a:t>http://</a:t>
            </a:r>
            <a:r>
              <a:rPr lang="en-US" dirty="0" smtClean="0">
                <a:hlinkClick r:id="rId2"/>
              </a:rPr>
              <a:t>web.ysu.edu/csp</a:t>
            </a:r>
            <a:r>
              <a:rPr lang="en-US" dirty="0" smtClean="0"/>
              <a:t> </a:t>
            </a:r>
            <a:endParaRPr lang="en-US" dirty="0"/>
          </a:p>
        </p:txBody>
      </p:sp>
    </p:spTree>
    <p:extLst>
      <p:ext uri="{BB962C8B-B14F-4D97-AF65-F5344CB8AC3E}">
        <p14:creationId xmlns:p14="http://schemas.microsoft.com/office/powerpoint/2010/main" val="1937116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Starfish</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Starfish is a tool designed to facilitate communication between instructors, advisors and support services (Center for Student Progress)</a:t>
            </a:r>
          </a:p>
          <a:p>
            <a:pPr>
              <a:buNone/>
            </a:pPr>
            <a:endParaRPr lang="en-US" dirty="0" smtClean="0"/>
          </a:p>
          <a:p>
            <a:pPr>
              <a:buNone/>
            </a:pPr>
            <a:r>
              <a:rPr lang="en-US" dirty="0" smtClean="0"/>
              <a:t>Instructors can use Starfish to: </a:t>
            </a:r>
          </a:p>
          <a:p>
            <a:r>
              <a:rPr lang="en-US" dirty="0" smtClean="0"/>
              <a:t>Respond to university progress surveys, </a:t>
            </a:r>
          </a:p>
          <a:p>
            <a:r>
              <a:rPr lang="en-US" dirty="0" smtClean="0"/>
              <a:t>Maintain a student folder of notes and emails, </a:t>
            </a:r>
          </a:p>
          <a:p>
            <a:r>
              <a:rPr lang="en-US" dirty="0" smtClean="0"/>
              <a:t>Record attendance, </a:t>
            </a:r>
          </a:p>
          <a:p>
            <a:r>
              <a:rPr lang="en-US" dirty="0" smtClean="0"/>
              <a:t>Make referrals by raising a flag or give encouragement for student success. </a:t>
            </a:r>
          </a:p>
          <a:p>
            <a:endParaRPr lang="en-US" dirty="0" smtClean="0"/>
          </a:p>
          <a:p>
            <a:r>
              <a:rPr lang="en-US" dirty="0" smtClean="0"/>
              <a:t>Fall 2012: 1,506 </a:t>
            </a:r>
            <a:r>
              <a:rPr lang="en-US" dirty="0"/>
              <a:t>intro-level classes using Starfish. The response rate was 31%. Approximately 800 </a:t>
            </a:r>
            <a:r>
              <a:rPr lang="en-US" dirty="0" smtClean="0"/>
              <a:t>concerns were </a:t>
            </a:r>
            <a:r>
              <a:rPr lang="en-US" dirty="0"/>
              <a:t>raised, and all have been addressed by the Center for Student Progress. </a:t>
            </a:r>
            <a:endParaRPr lang="en-US" dirty="0" smtClean="0"/>
          </a:p>
          <a:p>
            <a:r>
              <a:rPr lang="en-US" dirty="0" smtClean="0"/>
              <a:t>Starfish Training Manual - </a:t>
            </a:r>
            <a:r>
              <a:rPr lang="en-US" dirty="0" smtClean="0">
                <a:hlinkClick r:id="rId2"/>
              </a:rPr>
              <a:t>http://web.ysu.edu/gen/ysu_generated_bin/documents/basic_module/Starfish__Instructor_Training_Manual1.pdf</a:t>
            </a:r>
            <a:r>
              <a:rPr lang="en-US" dirty="0" smtClean="0"/>
              <a:t> </a:t>
            </a:r>
            <a:endParaRPr lang="en-US" dirty="0"/>
          </a:p>
        </p:txBody>
      </p:sp>
      <p:pic>
        <p:nvPicPr>
          <p:cNvPr id="4" name="Picture 8" descr="https://encrypted-tbn1.gstatic.com/images?q=tbn:ANd9GcQWKINxsFXg7tJe9-x0UCEQt6q7da1mXqaX8BfX1dtPEs3g2wwHPw"/>
          <p:cNvPicPr>
            <a:picLocks noChangeAspect="1" noChangeArrowheads="1"/>
          </p:cNvPicPr>
          <p:nvPr/>
        </p:nvPicPr>
        <p:blipFill>
          <a:blip r:embed="rId3" cstate="print"/>
          <a:srcRect/>
          <a:stretch>
            <a:fillRect/>
          </a:stretch>
        </p:blipFill>
        <p:spPr bwMode="auto">
          <a:xfrm>
            <a:off x="7239000" y="228600"/>
            <a:ext cx="1255057" cy="381000"/>
          </a:xfrm>
          <a:prstGeom prst="rect">
            <a:avLst/>
          </a:prstGeom>
          <a:noFill/>
        </p:spPr>
      </p:pic>
    </p:spTree>
    <p:extLst>
      <p:ext uri="{BB962C8B-B14F-4D97-AF65-F5344CB8AC3E}">
        <p14:creationId xmlns:p14="http://schemas.microsoft.com/office/powerpoint/2010/main" val="13151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Disability Services – Offered by the Center for Student Progress</a:t>
            </a:r>
            <a:endParaRPr lang="en-US" dirty="0"/>
          </a:p>
        </p:txBody>
      </p:sp>
      <p:sp>
        <p:nvSpPr>
          <p:cNvPr id="3" name="Content Placeholder 2"/>
          <p:cNvSpPr>
            <a:spLocks noGrp="1"/>
          </p:cNvSpPr>
          <p:nvPr>
            <p:ph sz="quarter" idx="1"/>
          </p:nvPr>
        </p:nvSpPr>
        <p:spPr>
          <a:xfrm>
            <a:off x="304800" y="1828800"/>
            <a:ext cx="8534400" cy="4724400"/>
          </a:xfrm>
        </p:spPr>
        <p:txBody>
          <a:bodyPr>
            <a:normAutofit fontScale="92500" lnSpcReduction="20000"/>
          </a:bodyPr>
          <a:lstStyle/>
          <a:p>
            <a:r>
              <a:rPr lang="en-US" dirty="0" smtClean="0"/>
              <a:t>What is Disability Services?</a:t>
            </a:r>
          </a:p>
          <a:p>
            <a:pPr lvl="1"/>
            <a:r>
              <a:rPr lang="en-US" dirty="0"/>
              <a:t>Disability Services provides assistance for students, faculty and staff with </a:t>
            </a:r>
            <a:r>
              <a:rPr lang="en-US" dirty="0" smtClean="0"/>
              <a:t>disabilities. </a:t>
            </a:r>
          </a:p>
          <a:p>
            <a:r>
              <a:rPr lang="en-US" dirty="0" smtClean="0"/>
              <a:t>How does a student become registered through Disability Services?</a:t>
            </a:r>
          </a:p>
          <a:p>
            <a:pPr lvl="1"/>
            <a:r>
              <a:rPr lang="en-US" dirty="0" smtClean="0"/>
              <a:t>Have a documented physical, psychological, and/or learning disability</a:t>
            </a:r>
          </a:p>
          <a:p>
            <a:pPr lvl="1"/>
            <a:r>
              <a:rPr lang="en-US" dirty="0" smtClean="0"/>
              <a:t>Documentation Requirements - </a:t>
            </a:r>
            <a:r>
              <a:rPr lang="en-US" sz="1900" dirty="0" smtClean="0">
                <a:hlinkClick r:id="rId2"/>
              </a:rPr>
              <a:t>http://web.ysu.edu/gen/ysu/Documentation_Requirements_m1703.html</a:t>
            </a:r>
            <a:r>
              <a:rPr lang="en-US" sz="1900" dirty="0" smtClean="0"/>
              <a:t> </a:t>
            </a:r>
          </a:p>
          <a:p>
            <a:r>
              <a:rPr lang="en-US" dirty="0" smtClean="0"/>
              <a:t>Key Points: </a:t>
            </a:r>
            <a:endParaRPr lang="en-US" dirty="0"/>
          </a:p>
          <a:p>
            <a:pPr lvl="1"/>
            <a:r>
              <a:rPr lang="en-US" dirty="0" smtClean="0"/>
              <a:t>Unlike high school, It is the </a:t>
            </a:r>
            <a:r>
              <a:rPr lang="en-US" dirty="0"/>
              <a:t>student's responsibility to ask for assistance and learn the </a:t>
            </a:r>
            <a:r>
              <a:rPr lang="en-US" dirty="0" smtClean="0"/>
              <a:t>services </a:t>
            </a:r>
            <a:r>
              <a:rPr lang="en-US" dirty="0"/>
              <a:t>that exist on the campus for that assistance</a:t>
            </a:r>
            <a:r>
              <a:rPr lang="en-US" dirty="0" smtClean="0"/>
              <a:t>.</a:t>
            </a:r>
            <a:endParaRPr lang="en-US" dirty="0"/>
          </a:p>
          <a:p>
            <a:pPr lvl="1"/>
            <a:r>
              <a:rPr lang="en-US" dirty="0" smtClean="0"/>
              <a:t>There </a:t>
            </a:r>
            <a:r>
              <a:rPr lang="en-US" dirty="0"/>
              <a:t>are not special classes for students with disabilities; students with disabilities are in classes will all other students</a:t>
            </a:r>
            <a:r>
              <a:rPr lang="en-US" dirty="0" smtClean="0"/>
              <a:t>.</a:t>
            </a:r>
            <a:endParaRPr lang="en-US" dirty="0"/>
          </a:p>
          <a:p>
            <a:pPr lvl="1"/>
            <a:r>
              <a:rPr lang="en-US" dirty="0" smtClean="0"/>
              <a:t>Course </a:t>
            </a:r>
            <a:r>
              <a:rPr lang="en-US" dirty="0"/>
              <a:t>work requirements are the same for all students</a:t>
            </a:r>
          </a:p>
          <a:p>
            <a:endParaRPr lang="en-US" dirty="0"/>
          </a:p>
        </p:txBody>
      </p:sp>
    </p:spTree>
    <p:extLst>
      <p:ext uri="{BB962C8B-B14F-4D97-AF65-F5344CB8AC3E}">
        <p14:creationId xmlns:p14="http://schemas.microsoft.com/office/powerpoint/2010/main" val="3003239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 Disability Services</a:t>
            </a:r>
            <a:endParaRPr lang="en-US" dirty="0"/>
          </a:p>
        </p:txBody>
      </p:sp>
      <p:sp>
        <p:nvSpPr>
          <p:cNvPr id="3" name="Content Placeholder 2"/>
          <p:cNvSpPr>
            <a:spLocks noGrp="1"/>
          </p:cNvSpPr>
          <p:nvPr>
            <p:ph sz="quarter" idx="1"/>
          </p:nvPr>
        </p:nvSpPr>
        <p:spPr/>
        <p:txBody>
          <a:bodyPr>
            <a:normAutofit/>
          </a:bodyPr>
          <a:lstStyle/>
          <a:p>
            <a:r>
              <a:rPr lang="en-US" dirty="0" smtClean="0"/>
              <a:t>Services </a:t>
            </a:r>
            <a:r>
              <a:rPr lang="en-US" dirty="0"/>
              <a:t>for students with </a:t>
            </a:r>
            <a:r>
              <a:rPr lang="en-US" dirty="0" smtClean="0"/>
              <a:t>documented </a:t>
            </a:r>
            <a:r>
              <a:rPr lang="en-US" dirty="0"/>
              <a:t>disabilities may include but are not limited to the following:</a:t>
            </a:r>
          </a:p>
          <a:p>
            <a:pPr lvl="1"/>
            <a:r>
              <a:rPr lang="en-US" dirty="0" smtClean="0"/>
              <a:t>Early </a:t>
            </a:r>
            <a:r>
              <a:rPr lang="en-US" dirty="0"/>
              <a:t>registration</a:t>
            </a:r>
          </a:p>
          <a:p>
            <a:pPr lvl="1"/>
            <a:r>
              <a:rPr lang="en-US" dirty="0" smtClean="0"/>
              <a:t>Testing </a:t>
            </a:r>
            <a:r>
              <a:rPr lang="en-US" dirty="0"/>
              <a:t>and classroom accommodations</a:t>
            </a:r>
          </a:p>
          <a:p>
            <a:pPr lvl="1"/>
            <a:r>
              <a:rPr lang="en-US" dirty="0" smtClean="0"/>
              <a:t>Escort </a:t>
            </a:r>
            <a:r>
              <a:rPr lang="en-US" dirty="0"/>
              <a:t>Services</a:t>
            </a:r>
          </a:p>
          <a:p>
            <a:pPr lvl="1"/>
            <a:r>
              <a:rPr lang="en-US" dirty="0" smtClean="0"/>
              <a:t>Limited </a:t>
            </a:r>
            <a:r>
              <a:rPr lang="en-US" dirty="0"/>
              <a:t>loan of adaptive equipment</a:t>
            </a:r>
          </a:p>
          <a:p>
            <a:pPr lvl="1"/>
            <a:r>
              <a:rPr lang="en-US" dirty="0" smtClean="0"/>
              <a:t>Books </a:t>
            </a:r>
            <a:r>
              <a:rPr lang="en-US" dirty="0"/>
              <a:t>on tape/e-text</a:t>
            </a:r>
          </a:p>
          <a:p>
            <a:pPr lvl="1"/>
            <a:r>
              <a:rPr lang="en-US" dirty="0" smtClean="0"/>
              <a:t>Sign </a:t>
            </a:r>
            <a:r>
              <a:rPr lang="en-US" dirty="0"/>
              <a:t>language interpreters</a:t>
            </a:r>
          </a:p>
          <a:p>
            <a:pPr lvl="1"/>
            <a:r>
              <a:rPr lang="en-US" dirty="0" err="1" smtClean="0"/>
              <a:t>Notetakers</a:t>
            </a:r>
            <a:r>
              <a:rPr lang="en-US" dirty="0" smtClean="0"/>
              <a:t> </a:t>
            </a:r>
            <a:r>
              <a:rPr lang="en-US" dirty="0"/>
              <a:t>for students who are blind, hard of hearing or physically unable to </a:t>
            </a:r>
            <a:r>
              <a:rPr lang="en-US" dirty="0" smtClean="0"/>
              <a:t>write</a:t>
            </a:r>
            <a:endParaRPr lang="en-US" dirty="0"/>
          </a:p>
        </p:txBody>
      </p:sp>
    </p:spTree>
    <p:extLst>
      <p:ext uri="{BB962C8B-B14F-4D97-AF65-F5344CB8AC3E}">
        <p14:creationId xmlns:p14="http://schemas.microsoft.com/office/powerpoint/2010/main" val="2716721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CSP Disability Services</a:t>
            </a:r>
            <a:endParaRPr lang="en-US" dirty="0"/>
          </a:p>
        </p:txBody>
      </p:sp>
      <p:sp>
        <p:nvSpPr>
          <p:cNvPr id="3" name="Content Placeholder 2"/>
          <p:cNvSpPr>
            <a:spLocks noGrp="1"/>
          </p:cNvSpPr>
          <p:nvPr>
            <p:ph sz="quarter" idx="1"/>
          </p:nvPr>
        </p:nvSpPr>
        <p:spPr/>
        <p:txBody>
          <a:bodyPr>
            <a:normAutofit/>
          </a:bodyPr>
          <a:lstStyle/>
          <a:p>
            <a:r>
              <a:rPr lang="en-US" dirty="0" smtClean="0"/>
              <a:t>Can obtain a liaison </a:t>
            </a:r>
            <a:r>
              <a:rPr lang="en-US" dirty="0"/>
              <a:t>with YSU departments and local </a:t>
            </a:r>
            <a:r>
              <a:rPr lang="en-US" dirty="0" smtClean="0"/>
              <a:t>agencies</a:t>
            </a:r>
          </a:p>
          <a:p>
            <a:r>
              <a:rPr lang="en-US" dirty="0" err="1" smtClean="0"/>
              <a:t>Cushwa</a:t>
            </a:r>
            <a:r>
              <a:rPr lang="en-US" dirty="0" smtClean="0"/>
              <a:t> </a:t>
            </a:r>
            <a:r>
              <a:rPr lang="en-US" dirty="0"/>
              <a:t>Hall Lounge for students with severe </a:t>
            </a:r>
            <a:r>
              <a:rPr lang="en-US" dirty="0" smtClean="0"/>
              <a:t>disabilities</a:t>
            </a:r>
          </a:p>
          <a:p>
            <a:r>
              <a:rPr lang="en-US" dirty="0" smtClean="0"/>
              <a:t>Adaptive </a:t>
            </a:r>
            <a:r>
              <a:rPr lang="en-US" dirty="0"/>
              <a:t>technology computer work stations, which contain programs such as Jaws 4.0, Open Book and Zoom Text, are available on the fourth floor of the </a:t>
            </a:r>
            <a:r>
              <a:rPr lang="en-US" dirty="0" err="1"/>
              <a:t>Maag</a:t>
            </a:r>
            <a:r>
              <a:rPr lang="en-US" dirty="0"/>
              <a:t> Library at </a:t>
            </a:r>
            <a:r>
              <a:rPr lang="en-US" dirty="0" smtClean="0"/>
              <a:t>YSU</a:t>
            </a:r>
          </a:p>
          <a:p>
            <a:pPr lvl="1"/>
            <a:r>
              <a:rPr lang="en-US" dirty="0" smtClean="0"/>
              <a:t>Computers </a:t>
            </a:r>
            <a:r>
              <a:rPr lang="en-US" dirty="0"/>
              <a:t>at the CSP Disability Services also have the same assistive software on them.</a:t>
            </a:r>
          </a:p>
        </p:txBody>
      </p:sp>
    </p:spTree>
    <p:extLst>
      <p:ext uri="{BB962C8B-B14F-4D97-AF65-F5344CB8AC3E}">
        <p14:creationId xmlns:p14="http://schemas.microsoft.com/office/powerpoint/2010/main" val="3968820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CSP Disability Services</a:t>
            </a:r>
            <a:endParaRPr lang="en-US" dirty="0"/>
          </a:p>
        </p:txBody>
      </p:sp>
      <p:sp>
        <p:nvSpPr>
          <p:cNvPr id="3" name="Content Placeholder 2"/>
          <p:cNvSpPr>
            <a:spLocks noGrp="1"/>
          </p:cNvSpPr>
          <p:nvPr>
            <p:ph sz="quarter" idx="1"/>
          </p:nvPr>
        </p:nvSpPr>
        <p:spPr>
          <a:xfrm>
            <a:off x="457200" y="1676400"/>
            <a:ext cx="7848600" cy="4648200"/>
          </a:xfrm>
        </p:spPr>
        <p:txBody>
          <a:bodyPr>
            <a:normAutofit/>
          </a:bodyPr>
          <a:lstStyle/>
          <a:p>
            <a:r>
              <a:rPr lang="en-US" dirty="0" smtClean="0"/>
              <a:t>Located </a:t>
            </a:r>
            <a:r>
              <a:rPr lang="en-US" dirty="0"/>
              <a:t>at 275 Fifth Avenue</a:t>
            </a:r>
          </a:p>
          <a:p>
            <a:r>
              <a:rPr lang="en-US" dirty="0"/>
              <a:t>Office Phone: 330-941-1372 </a:t>
            </a:r>
          </a:p>
          <a:p>
            <a:r>
              <a:rPr lang="en-US" dirty="0" smtClean="0"/>
              <a:t>Office </a:t>
            </a:r>
            <a:r>
              <a:rPr lang="en-US" dirty="0"/>
              <a:t>Hours: </a:t>
            </a:r>
            <a:endParaRPr lang="en-US" dirty="0" smtClean="0"/>
          </a:p>
          <a:p>
            <a:pPr lvl="1"/>
            <a:r>
              <a:rPr lang="en-US" dirty="0" smtClean="0"/>
              <a:t>Monday – Friday - 8:00 </a:t>
            </a:r>
            <a:r>
              <a:rPr lang="en-US" dirty="0"/>
              <a:t>a.m. - 5:00 p.m.</a:t>
            </a:r>
          </a:p>
          <a:p>
            <a:r>
              <a:rPr lang="en-US" dirty="0"/>
              <a:t>Appointments scheduled as </a:t>
            </a:r>
            <a:r>
              <a:rPr lang="en-US" dirty="0" smtClean="0"/>
              <a:t>needed</a:t>
            </a:r>
          </a:p>
          <a:p>
            <a:r>
              <a:rPr lang="en-US" dirty="0" smtClean="0"/>
              <a:t>Director: </a:t>
            </a:r>
          </a:p>
          <a:p>
            <a:pPr lvl="1"/>
            <a:r>
              <a:rPr lang="en-US" dirty="0"/>
              <a:t>Gina </a:t>
            </a:r>
            <a:r>
              <a:rPr lang="en-US" dirty="0" err="1" smtClean="0"/>
              <a:t>McGranahan</a:t>
            </a:r>
            <a:r>
              <a:rPr lang="en-US" dirty="0" smtClean="0"/>
              <a:t> - </a:t>
            </a:r>
            <a:r>
              <a:rPr lang="en-US" dirty="0" smtClean="0">
                <a:hlinkClick r:id="rId2"/>
              </a:rPr>
              <a:t>glmcgranahan@ysu.edu</a:t>
            </a:r>
            <a:r>
              <a:rPr lang="en-US" dirty="0" smtClean="0"/>
              <a:t> </a:t>
            </a:r>
          </a:p>
          <a:p>
            <a:r>
              <a:rPr lang="en-US" dirty="0" smtClean="0">
                <a:hlinkClick r:id="rId3"/>
              </a:rPr>
              <a:t>http://web.ysu.edu/gen/ysu/Disability_Services_m695.html</a:t>
            </a:r>
            <a:endParaRPr lang="en-US" dirty="0" smtClean="0"/>
          </a:p>
          <a:p>
            <a:endParaRPr lang="en-US" dirty="0"/>
          </a:p>
        </p:txBody>
      </p:sp>
    </p:spTree>
    <p:extLst>
      <p:ext uri="{BB962C8B-B14F-4D97-AF65-F5344CB8AC3E}">
        <p14:creationId xmlns:p14="http://schemas.microsoft.com/office/powerpoint/2010/main" val="2317656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315200" cy="1154097"/>
          </a:xfrm>
        </p:spPr>
        <p:txBody>
          <a:bodyPr>
            <a:normAutofit/>
          </a:bodyPr>
          <a:lstStyle/>
          <a:p>
            <a:r>
              <a:rPr lang="en-US" dirty="0" smtClean="0"/>
              <a:t>Reading and Study Skills Center</a:t>
            </a:r>
            <a:endParaRPr lang="en-US" dirty="0"/>
          </a:p>
        </p:txBody>
      </p:sp>
      <p:sp>
        <p:nvSpPr>
          <p:cNvPr id="3" name="Content Placeholder 2"/>
          <p:cNvSpPr>
            <a:spLocks noGrp="1"/>
          </p:cNvSpPr>
          <p:nvPr>
            <p:ph sz="quarter" idx="1"/>
          </p:nvPr>
        </p:nvSpPr>
        <p:spPr>
          <a:xfrm>
            <a:off x="762000" y="1676400"/>
            <a:ext cx="7772400" cy="3935767"/>
          </a:xfrm>
        </p:spPr>
        <p:txBody>
          <a:bodyPr>
            <a:normAutofit fontScale="92500" lnSpcReduction="10000"/>
          </a:bodyPr>
          <a:lstStyle/>
          <a:p>
            <a:r>
              <a:rPr lang="en-US" dirty="0"/>
              <a:t>The Reading and Study Skills (R&amp;SS) Center </a:t>
            </a:r>
            <a:r>
              <a:rPr lang="en-US" dirty="0" smtClean="0"/>
              <a:t>is </a:t>
            </a:r>
            <a:r>
              <a:rPr lang="en-US" dirty="0"/>
              <a:t>an academic as well as a service-oriented division of the Counseling Department in the College of Education </a:t>
            </a:r>
            <a:r>
              <a:rPr lang="en-US" dirty="0" smtClean="0"/>
              <a:t>.</a:t>
            </a:r>
          </a:p>
          <a:p>
            <a:r>
              <a:rPr lang="en-US" dirty="0" smtClean="0"/>
              <a:t>What is the Reading and Study Skills Center used for?</a:t>
            </a:r>
          </a:p>
          <a:p>
            <a:pPr lvl="1"/>
            <a:r>
              <a:rPr lang="en-US" dirty="0" smtClean="0"/>
              <a:t>To provide </a:t>
            </a:r>
            <a:r>
              <a:rPr lang="en-US" dirty="0"/>
              <a:t>a variety of strategies for improving reading and studying.</a:t>
            </a:r>
          </a:p>
          <a:p>
            <a:pPr lvl="1"/>
            <a:r>
              <a:rPr lang="en-US" dirty="0" smtClean="0"/>
              <a:t>To encourage </a:t>
            </a:r>
            <a:r>
              <a:rPr lang="en-US" dirty="0"/>
              <a:t>students to choose study techniques appropriate to their needs.</a:t>
            </a:r>
          </a:p>
          <a:p>
            <a:pPr lvl="1"/>
            <a:r>
              <a:rPr lang="en-US" dirty="0" smtClean="0"/>
              <a:t>To help </a:t>
            </a:r>
            <a:r>
              <a:rPr lang="en-US" dirty="0"/>
              <a:t>students understand that building reading and study skills provides high returns for their investment in study time.</a:t>
            </a:r>
          </a:p>
          <a:p>
            <a:pPr lvl="1"/>
            <a:r>
              <a:rPr lang="en-US" dirty="0" smtClean="0"/>
              <a:t>To help </a:t>
            </a:r>
            <a:r>
              <a:rPr lang="en-US" dirty="0"/>
              <a:t>students improve performance in academic classes.</a:t>
            </a:r>
          </a:p>
          <a:p>
            <a:pPr lvl="1"/>
            <a:endParaRPr lang="en-US" dirty="0"/>
          </a:p>
        </p:txBody>
      </p:sp>
      <p:pic>
        <p:nvPicPr>
          <p:cNvPr id="5" name="Picture 4" descr="Reading and Study Skills at Youngstown State University">
            <a:hlinkClick r:id="rId2"/>
          </p:cNvPr>
          <p:cNvPicPr>
            <a:picLocks noChangeAspect="1" noChangeArrowheads="1"/>
          </p:cNvPicPr>
          <p:nvPr/>
        </p:nvPicPr>
        <p:blipFill>
          <a:blip r:embed="rId3" cstate="print"/>
          <a:srcRect/>
          <a:stretch>
            <a:fillRect/>
          </a:stretch>
        </p:blipFill>
        <p:spPr bwMode="auto">
          <a:xfrm>
            <a:off x="7315200" y="228600"/>
            <a:ext cx="1238250" cy="762000"/>
          </a:xfrm>
          <a:prstGeom prst="rect">
            <a:avLst/>
          </a:prstGeom>
          <a:noFill/>
        </p:spPr>
      </p:pic>
    </p:spTree>
    <p:extLst>
      <p:ext uri="{BB962C8B-B14F-4D97-AF65-F5344CB8AC3E}">
        <p14:creationId xmlns:p14="http://schemas.microsoft.com/office/powerpoint/2010/main" val="2926267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9283" t="17708" r="27379" b="37397"/>
          <a:stretch>
            <a:fillRect/>
          </a:stretch>
        </p:blipFill>
        <p:spPr bwMode="auto">
          <a:xfrm>
            <a:off x="0" y="0"/>
            <a:ext cx="9165564" cy="685800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154097"/>
          </a:xfrm>
        </p:spPr>
        <p:txBody>
          <a:bodyPr>
            <a:normAutofit/>
          </a:bodyPr>
          <a:lstStyle/>
          <a:p>
            <a:r>
              <a:rPr lang="en-US" dirty="0" smtClean="0"/>
              <a:t>Reading and Study Skills Center</a:t>
            </a:r>
            <a:endParaRPr lang="en-US" dirty="0"/>
          </a:p>
        </p:txBody>
      </p:sp>
      <p:sp>
        <p:nvSpPr>
          <p:cNvPr id="3" name="Content Placeholder 2"/>
          <p:cNvSpPr>
            <a:spLocks noGrp="1"/>
          </p:cNvSpPr>
          <p:nvPr>
            <p:ph sz="quarter" idx="1"/>
          </p:nvPr>
        </p:nvSpPr>
        <p:spPr>
          <a:xfrm>
            <a:off x="914400" y="1752600"/>
            <a:ext cx="7315200" cy="4267200"/>
          </a:xfrm>
        </p:spPr>
        <p:txBody>
          <a:bodyPr>
            <a:normAutofit fontScale="92500" lnSpcReduction="20000"/>
          </a:bodyPr>
          <a:lstStyle/>
          <a:p>
            <a:r>
              <a:rPr lang="en-US" dirty="0" smtClean="0"/>
              <a:t>The RSS Center will help students improve: </a:t>
            </a:r>
          </a:p>
          <a:p>
            <a:pPr lvl="1"/>
            <a:r>
              <a:rPr lang="en-US" dirty="0" smtClean="0"/>
              <a:t>Reading </a:t>
            </a:r>
            <a:r>
              <a:rPr lang="en-US" dirty="0"/>
              <a:t>skills</a:t>
            </a:r>
          </a:p>
          <a:p>
            <a:pPr lvl="1"/>
            <a:r>
              <a:rPr lang="en-US" dirty="0" smtClean="0"/>
              <a:t>Test </a:t>
            </a:r>
            <a:r>
              <a:rPr lang="en-US" dirty="0"/>
              <a:t>taking skills</a:t>
            </a:r>
          </a:p>
          <a:p>
            <a:pPr lvl="1"/>
            <a:r>
              <a:rPr lang="en-US" dirty="0" smtClean="0"/>
              <a:t>Study </a:t>
            </a:r>
            <a:r>
              <a:rPr lang="en-US" dirty="0"/>
              <a:t>skills</a:t>
            </a:r>
          </a:p>
          <a:p>
            <a:pPr lvl="1"/>
            <a:r>
              <a:rPr lang="en-US" dirty="0" smtClean="0"/>
              <a:t>Organizational </a:t>
            </a:r>
            <a:r>
              <a:rPr lang="en-US" dirty="0"/>
              <a:t>skills</a:t>
            </a:r>
          </a:p>
          <a:p>
            <a:pPr lvl="1"/>
            <a:r>
              <a:rPr lang="en-US" dirty="0" smtClean="0"/>
              <a:t>Computer </a:t>
            </a:r>
            <a:r>
              <a:rPr lang="en-US" dirty="0"/>
              <a:t>assisted instruction</a:t>
            </a:r>
          </a:p>
          <a:p>
            <a:pPr lvl="1"/>
            <a:r>
              <a:rPr lang="en-US" dirty="0" smtClean="0"/>
              <a:t>Preparation </a:t>
            </a:r>
            <a:r>
              <a:rPr lang="en-US" dirty="0"/>
              <a:t>for standardized </a:t>
            </a:r>
            <a:r>
              <a:rPr lang="en-US" dirty="0" smtClean="0"/>
              <a:t>exams</a:t>
            </a:r>
          </a:p>
          <a:p>
            <a:r>
              <a:rPr lang="en-US" dirty="0"/>
              <a:t>YSU students may take advantage of </a:t>
            </a:r>
            <a:r>
              <a:rPr lang="en-US" dirty="0" smtClean="0"/>
              <a:t>services </a:t>
            </a:r>
            <a:r>
              <a:rPr lang="en-US" dirty="0"/>
              <a:t>through: </a:t>
            </a:r>
          </a:p>
          <a:p>
            <a:pPr lvl="1"/>
            <a:r>
              <a:rPr lang="en-US" dirty="0" smtClean="0"/>
              <a:t>Academic classes</a:t>
            </a:r>
          </a:p>
          <a:p>
            <a:pPr lvl="1"/>
            <a:r>
              <a:rPr lang="en-US" dirty="0" smtClean="0"/>
              <a:t>Self-referral </a:t>
            </a:r>
            <a:r>
              <a:rPr lang="en-US" dirty="0"/>
              <a:t>tutoring--individual tutoring with a trained Peer Tutor</a:t>
            </a:r>
          </a:p>
          <a:p>
            <a:pPr lvl="1"/>
            <a:r>
              <a:rPr lang="en-US" dirty="0" smtClean="0"/>
              <a:t>Workshops </a:t>
            </a:r>
            <a:r>
              <a:rPr lang="en-US" dirty="0"/>
              <a:t>presented throughout the semester on a variety of topics</a:t>
            </a:r>
          </a:p>
          <a:p>
            <a:pPr marL="45720" indent="0">
              <a:buNone/>
            </a:pPr>
            <a:endParaRPr lang="en-US" dirty="0"/>
          </a:p>
          <a:p>
            <a:pPr lvl="1"/>
            <a:endParaRPr lang="en-US" dirty="0"/>
          </a:p>
        </p:txBody>
      </p:sp>
    </p:spTree>
    <p:extLst>
      <p:ext uri="{BB962C8B-B14F-4D97-AF65-F5344CB8AC3E}">
        <p14:creationId xmlns:p14="http://schemas.microsoft.com/office/powerpoint/2010/main" val="2262560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Reading and Study Skills Center  Contact Information</a:t>
            </a:r>
            <a:endParaRPr lang="en-US" dirty="0"/>
          </a:p>
        </p:txBody>
      </p:sp>
      <p:sp>
        <p:nvSpPr>
          <p:cNvPr id="3" name="Content Placeholder 2"/>
          <p:cNvSpPr>
            <a:spLocks noGrp="1"/>
          </p:cNvSpPr>
          <p:nvPr>
            <p:ph sz="quarter" idx="1"/>
          </p:nvPr>
        </p:nvSpPr>
        <p:spPr/>
        <p:txBody>
          <a:bodyPr/>
          <a:lstStyle/>
          <a:p>
            <a:r>
              <a:rPr lang="en-US" dirty="0" smtClean="0"/>
              <a:t>Located in the </a:t>
            </a:r>
            <a:r>
              <a:rPr lang="en-US" dirty="0" err="1" smtClean="0"/>
              <a:t>Maag</a:t>
            </a:r>
            <a:r>
              <a:rPr lang="en-US" dirty="0" smtClean="0"/>
              <a:t> </a:t>
            </a:r>
            <a:r>
              <a:rPr lang="en-US" dirty="0"/>
              <a:t>Library - Room 154 (lower level)</a:t>
            </a:r>
          </a:p>
          <a:p>
            <a:r>
              <a:rPr lang="en-US" dirty="0" smtClean="0"/>
              <a:t>Telephone:</a:t>
            </a:r>
          </a:p>
          <a:p>
            <a:pPr lvl="1"/>
            <a:r>
              <a:rPr lang="en-US" dirty="0" smtClean="0"/>
              <a:t>330-941-3099</a:t>
            </a:r>
          </a:p>
          <a:p>
            <a:r>
              <a:rPr lang="en-US" dirty="0" smtClean="0"/>
              <a:t>E-mail address:</a:t>
            </a:r>
          </a:p>
          <a:p>
            <a:pPr lvl="1"/>
            <a:r>
              <a:rPr lang="en-US" dirty="0" smtClean="0"/>
              <a:t>rdgstudyskillsctr@ysu.edu </a:t>
            </a:r>
            <a:endParaRPr lang="en-US" dirty="0"/>
          </a:p>
          <a:p>
            <a:r>
              <a:rPr lang="en-US" dirty="0" smtClean="0"/>
              <a:t>Coordinator:</a:t>
            </a:r>
          </a:p>
          <a:p>
            <a:pPr lvl="1"/>
            <a:r>
              <a:rPr lang="en-US" dirty="0" smtClean="0"/>
              <a:t>Dr. Karen Becker</a:t>
            </a:r>
          </a:p>
          <a:p>
            <a:r>
              <a:rPr lang="en-US" dirty="0" smtClean="0">
                <a:hlinkClick r:id="rId2"/>
              </a:rPr>
              <a:t>http://web.ysu.edu/rdgstudyskills/</a:t>
            </a:r>
            <a:r>
              <a:rPr lang="en-US" dirty="0" smtClean="0"/>
              <a:t> </a:t>
            </a:r>
            <a:endParaRPr lang="en-US" dirty="0"/>
          </a:p>
        </p:txBody>
      </p:sp>
    </p:spTree>
    <p:extLst>
      <p:ext uri="{BB962C8B-B14F-4D97-AF65-F5344CB8AC3E}">
        <p14:creationId xmlns:p14="http://schemas.microsoft.com/office/powerpoint/2010/main" val="759938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Assistance Center</a:t>
            </a:r>
            <a:endParaRPr lang="en-US" dirty="0"/>
          </a:p>
        </p:txBody>
      </p:sp>
      <p:sp>
        <p:nvSpPr>
          <p:cNvPr id="3" name="Content Placeholder 2"/>
          <p:cNvSpPr>
            <a:spLocks noGrp="1"/>
          </p:cNvSpPr>
          <p:nvPr>
            <p:ph sz="quarter" idx="1"/>
          </p:nvPr>
        </p:nvSpPr>
        <p:spPr/>
        <p:txBody>
          <a:bodyPr>
            <a:normAutofit/>
          </a:bodyPr>
          <a:lstStyle/>
          <a:p>
            <a:r>
              <a:rPr lang="en-US" dirty="0"/>
              <a:t>The Mathematics Assistance Center [MAC] is an academic support service which is integrated with the Department of Mathematics &amp; Statistics</a:t>
            </a:r>
            <a:r>
              <a:rPr lang="en-US" dirty="0" smtClean="0"/>
              <a:t>.</a:t>
            </a:r>
          </a:p>
          <a:p>
            <a:r>
              <a:rPr lang="en-US" dirty="0"/>
              <a:t>The MAC operates on a walk-in basis; no appointment is necessary</a:t>
            </a:r>
            <a:r>
              <a:rPr lang="en-US" dirty="0" smtClean="0"/>
              <a:t>.</a:t>
            </a:r>
          </a:p>
          <a:p>
            <a:r>
              <a:rPr lang="en-US" dirty="0"/>
              <a:t>Services include providing tutorial assistance to any student currently enrolled in one or more mathematics courses served by the MAC (tutorial assistance is limited to these courses). </a:t>
            </a:r>
            <a:endParaRPr lang="en-US" dirty="0" smtClean="0"/>
          </a:p>
          <a:p>
            <a:r>
              <a:rPr lang="en-US" dirty="0" smtClean="0"/>
              <a:t>The MAC gives assistance to all math classes from 1500 to 3717</a:t>
            </a:r>
            <a:endParaRPr lang="en-US" dirty="0"/>
          </a:p>
        </p:txBody>
      </p:sp>
    </p:spTree>
    <p:extLst>
      <p:ext uri="{BB962C8B-B14F-4D97-AF65-F5344CB8AC3E}">
        <p14:creationId xmlns:p14="http://schemas.microsoft.com/office/powerpoint/2010/main" val="32204949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Math Assistance Center Location</a:t>
            </a:r>
            <a:endParaRPr lang="en-US" dirty="0"/>
          </a:p>
        </p:txBody>
      </p:sp>
      <p:sp>
        <p:nvSpPr>
          <p:cNvPr id="3" name="Content Placeholder 2"/>
          <p:cNvSpPr>
            <a:spLocks noGrp="1"/>
          </p:cNvSpPr>
          <p:nvPr>
            <p:ph sz="quarter" idx="1"/>
          </p:nvPr>
        </p:nvSpPr>
        <p:spPr/>
        <p:txBody>
          <a:bodyPr/>
          <a:lstStyle/>
          <a:p>
            <a:r>
              <a:rPr lang="en-US" dirty="0" smtClean="0"/>
              <a:t>Lincoln Building – Room 408</a:t>
            </a:r>
          </a:p>
          <a:p>
            <a:r>
              <a:rPr lang="en-US" dirty="0"/>
              <a:t>Email:  </a:t>
            </a:r>
            <a:r>
              <a:rPr lang="en-US" dirty="0" smtClean="0">
                <a:hlinkClick r:id="rId2"/>
              </a:rPr>
              <a:t>mathassist@math.ysu.edu</a:t>
            </a:r>
            <a:endParaRPr lang="en-US" dirty="0" smtClean="0"/>
          </a:p>
          <a:p>
            <a:pPr lvl="1"/>
            <a:r>
              <a:rPr lang="en-US" dirty="0"/>
              <a:t>Y</a:t>
            </a:r>
            <a:r>
              <a:rPr lang="en-US" dirty="0" smtClean="0"/>
              <a:t>ou can e-mail your math questions to this address and get an answer through e-mail. </a:t>
            </a:r>
            <a:endParaRPr lang="en-US" dirty="0"/>
          </a:p>
          <a:p>
            <a:r>
              <a:rPr lang="en-US" dirty="0" smtClean="0"/>
              <a:t>Phone:  </a:t>
            </a:r>
            <a:r>
              <a:rPr lang="en-US" dirty="0"/>
              <a:t>(330) </a:t>
            </a:r>
            <a:r>
              <a:rPr lang="en-US" dirty="0" smtClean="0"/>
              <a:t>941-3274</a:t>
            </a:r>
          </a:p>
          <a:p>
            <a:r>
              <a:rPr lang="en-US" dirty="0" smtClean="0">
                <a:hlinkClick r:id="rId3"/>
              </a:rPr>
              <a:t>http://web.ysu.edu/gen/stem/Mathematics_Assistance_Center_m532.html</a:t>
            </a:r>
            <a:r>
              <a:rPr lang="en-US" dirty="0" smtClean="0"/>
              <a:t> </a:t>
            </a:r>
            <a:endParaRPr lang="en-US" dirty="0"/>
          </a:p>
          <a:p>
            <a:endParaRPr lang="en-US" dirty="0" smtClean="0"/>
          </a:p>
        </p:txBody>
      </p:sp>
    </p:spTree>
    <p:extLst>
      <p:ext uri="{BB962C8B-B14F-4D97-AF65-F5344CB8AC3E}">
        <p14:creationId xmlns:p14="http://schemas.microsoft.com/office/powerpoint/2010/main" val="3032319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Writing Center</a:t>
            </a:r>
            <a:endParaRPr lang="en-US" dirty="0"/>
          </a:p>
        </p:txBody>
      </p:sp>
      <p:sp>
        <p:nvSpPr>
          <p:cNvPr id="3" name="Content Placeholder 2"/>
          <p:cNvSpPr>
            <a:spLocks noGrp="1"/>
          </p:cNvSpPr>
          <p:nvPr>
            <p:ph sz="quarter" idx="1"/>
          </p:nvPr>
        </p:nvSpPr>
        <p:spPr/>
        <p:txBody>
          <a:bodyPr>
            <a:normAutofit fontScale="92500"/>
          </a:bodyPr>
          <a:lstStyle/>
          <a:p>
            <a:r>
              <a:rPr lang="en-US" dirty="0"/>
              <a:t>The Writing Center's mission is to help students become more independent, confident and successful writers. </a:t>
            </a:r>
            <a:endParaRPr lang="en-US" dirty="0" smtClean="0"/>
          </a:p>
          <a:p>
            <a:pPr lvl="1"/>
            <a:r>
              <a:rPr lang="en-US" dirty="0" smtClean="0"/>
              <a:t>Consultations </a:t>
            </a:r>
            <a:r>
              <a:rPr lang="en-US" dirty="0"/>
              <a:t>for individuals or small groups </a:t>
            </a:r>
          </a:p>
          <a:p>
            <a:pPr lvl="1"/>
            <a:r>
              <a:rPr lang="en-US" dirty="0" smtClean="0"/>
              <a:t>Assessment </a:t>
            </a:r>
            <a:r>
              <a:rPr lang="en-US" dirty="0"/>
              <a:t>of writing strengths and weaknesses </a:t>
            </a:r>
          </a:p>
          <a:p>
            <a:pPr lvl="1"/>
            <a:r>
              <a:rPr lang="en-US" dirty="0" smtClean="0"/>
              <a:t>Guidance </a:t>
            </a:r>
            <a:r>
              <a:rPr lang="en-US" dirty="0"/>
              <a:t>for essays, lab reports, history papers, résumés and other writing projects in all disciplines </a:t>
            </a:r>
          </a:p>
          <a:p>
            <a:pPr lvl="1"/>
            <a:r>
              <a:rPr lang="en-US" dirty="0" smtClean="0"/>
              <a:t>Help </a:t>
            </a:r>
            <a:r>
              <a:rPr lang="en-US" dirty="0"/>
              <a:t>with documentation in APA, MLA, Chicago and other styles </a:t>
            </a:r>
          </a:p>
          <a:p>
            <a:pPr lvl="1"/>
            <a:r>
              <a:rPr lang="en-US" dirty="0" smtClean="0"/>
              <a:t>Preparation </a:t>
            </a:r>
            <a:r>
              <a:rPr lang="en-US" dirty="0"/>
              <a:t>advice for writing portions of standardized tests, including the GRE, GMAT, LSAT, etc. </a:t>
            </a:r>
          </a:p>
          <a:p>
            <a:pPr lvl="1"/>
            <a:r>
              <a:rPr lang="en-US" dirty="0" smtClean="0"/>
              <a:t>Instruction </a:t>
            </a:r>
            <a:r>
              <a:rPr lang="en-US" dirty="0"/>
              <a:t>in linguistics </a:t>
            </a:r>
          </a:p>
          <a:p>
            <a:pPr lvl="1"/>
            <a:r>
              <a:rPr lang="en-US" dirty="0" smtClean="0"/>
              <a:t>Tutoring </a:t>
            </a:r>
            <a:r>
              <a:rPr lang="en-US" dirty="0"/>
              <a:t>for ESL students </a:t>
            </a:r>
          </a:p>
          <a:p>
            <a:pPr lvl="1"/>
            <a:r>
              <a:rPr lang="en-US" dirty="0" smtClean="0"/>
              <a:t>Sessions </a:t>
            </a:r>
            <a:r>
              <a:rPr lang="en-US" dirty="0"/>
              <a:t>for peer reviews</a:t>
            </a:r>
          </a:p>
          <a:p>
            <a:endParaRPr lang="en-US" dirty="0"/>
          </a:p>
        </p:txBody>
      </p:sp>
      <p:pic>
        <p:nvPicPr>
          <p:cNvPr id="4" name="Picture 6" descr="http://class.ysu.edu/~english/wc/Writing%20Center%20Images/Writing%20Center%20web&amp;phone%20Blk&amp;red.gif">
            <a:hlinkClick r:id="rId2"/>
          </p:cNvPr>
          <p:cNvPicPr>
            <a:picLocks noChangeAspect="1" noChangeArrowheads="1"/>
          </p:cNvPicPr>
          <p:nvPr/>
        </p:nvPicPr>
        <p:blipFill>
          <a:blip r:embed="rId3" cstate="print"/>
          <a:srcRect/>
          <a:stretch>
            <a:fillRect/>
          </a:stretch>
        </p:blipFill>
        <p:spPr bwMode="auto">
          <a:xfrm>
            <a:off x="6315808" y="381000"/>
            <a:ext cx="1980467" cy="971550"/>
          </a:xfrm>
          <a:prstGeom prst="rect">
            <a:avLst/>
          </a:prstGeom>
          <a:noFill/>
        </p:spPr>
      </p:pic>
    </p:spTree>
    <p:extLst>
      <p:ext uri="{BB962C8B-B14F-4D97-AF65-F5344CB8AC3E}">
        <p14:creationId xmlns:p14="http://schemas.microsoft.com/office/powerpoint/2010/main" val="1488940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Writing Center</a:t>
            </a:r>
            <a:endParaRPr lang="en-US" dirty="0"/>
          </a:p>
        </p:txBody>
      </p:sp>
      <p:sp>
        <p:nvSpPr>
          <p:cNvPr id="3" name="Content Placeholder 2"/>
          <p:cNvSpPr>
            <a:spLocks noGrp="1"/>
          </p:cNvSpPr>
          <p:nvPr>
            <p:ph sz="quarter" idx="1"/>
          </p:nvPr>
        </p:nvSpPr>
        <p:spPr/>
        <p:txBody>
          <a:bodyPr>
            <a:normAutofit/>
          </a:bodyPr>
          <a:lstStyle/>
          <a:p>
            <a:r>
              <a:rPr lang="en-US" dirty="0"/>
              <a:t>Writing Center consultants can help </a:t>
            </a:r>
            <a:r>
              <a:rPr lang="en-US" dirty="0" smtClean="0"/>
              <a:t>with more </a:t>
            </a:r>
            <a:r>
              <a:rPr lang="en-US" dirty="0"/>
              <a:t>than just English papers. </a:t>
            </a:r>
            <a:r>
              <a:rPr lang="en-US" dirty="0" smtClean="0"/>
              <a:t>Students can bring </a:t>
            </a:r>
            <a:r>
              <a:rPr lang="en-US" dirty="0"/>
              <a:t>in writing assignments received from </a:t>
            </a:r>
            <a:r>
              <a:rPr lang="en-US" dirty="0" smtClean="0"/>
              <a:t>other disciplines. </a:t>
            </a:r>
          </a:p>
          <a:p>
            <a:pPr lvl="1"/>
            <a:r>
              <a:rPr lang="en-US" dirty="0"/>
              <a:t>H</a:t>
            </a:r>
            <a:r>
              <a:rPr lang="en-US" dirty="0" smtClean="0"/>
              <a:t>istory papers</a:t>
            </a:r>
          </a:p>
          <a:p>
            <a:pPr lvl="1"/>
            <a:r>
              <a:rPr lang="en-US" dirty="0" smtClean="0"/>
              <a:t>Lab reports</a:t>
            </a:r>
          </a:p>
          <a:p>
            <a:pPr lvl="1"/>
            <a:r>
              <a:rPr lang="en-US" dirty="0" smtClean="0"/>
              <a:t>Résumés </a:t>
            </a:r>
            <a:r>
              <a:rPr lang="en-US" dirty="0"/>
              <a:t>and cover </a:t>
            </a:r>
            <a:r>
              <a:rPr lang="en-US" dirty="0" smtClean="0"/>
              <a:t>letters</a:t>
            </a:r>
          </a:p>
          <a:p>
            <a:pPr lvl="1"/>
            <a:r>
              <a:rPr lang="en-US" dirty="0" smtClean="0"/>
              <a:t>Linguistics assignments</a:t>
            </a:r>
          </a:p>
          <a:p>
            <a:pPr lvl="1"/>
            <a:r>
              <a:rPr lang="en-US" dirty="0" smtClean="0"/>
              <a:t>PowerPoint presentations</a:t>
            </a:r>
          </a:p>
          <a:p>
            <a:pPr lvl="1"/>
            <a:r>
              <a:rPr lang="en-US" dirty="0" smtClean="0"/>
              <a:t>Speeches</a:t>
            </a:r>
          </a:p>
          <a:p>
            <a:pPr lvl="1"/>
            <a:r>
              <a:rPr lang="en-US" dirty="0" smtClean="0"/>
              <a:t>Microsoft </a:t>
            </a:r>
            <a:r>
              <a:rPr lang="en-US" dirty="0"/>
              <a:t>Office </a:t>
            </a:r>
            <a:r>
              <a:rPr lang="en-US" dirty="0" smtClean="0"/>
              <a:t>programs</a:t>
            </a:r>
          </a:p>
          <a:p>
            <a:pPr lvl="1"/>
            <a:r>
              <a:rPr lang="en-US" dirty="0" smtClean="0"/>
              <a:t>Job </a:t>
            </a:r>
            <a:r>
              <a:rPr lang="en-US" dirty="0"/>
              <a:t>or graduate school application essays and </a:t>
            </a:r>
            <a:r>
              <a:rPr lang="en-US" dirty="0" smtClean="0"/>
              <a:t>more</a:t>
            </a:r>
            <a:endParaRPr lang="en-US" dirty="0"/>
          </a:p>
        </p:txBody>
      </p:sp>
    </p:spTree>
    <p:extLst>
      <p:ext uri="{BB962C8B-B14F-4D97-AF65-F5344CB8AC3E}">
        <p14:creationId xmlns:p14="http://schemas.microsoft.com/office/powerpoint/2010/main" val="1210114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315200" cy="1154097"/>
          </a:xfrm>
        </p:spPr>
        <p:txBody>
          <a:bodyPr>
            <a:normAutofit/>
          </a:bodyPr>
          <a:lstStyle/>
          <a:p>
            <a:r>
              <a:rPr lang="en-US" dirty="0" smtClean="0"/>
              <a:t>The Writing Center </a:t>
            </a:r>
            <a:br>
              <a:rPr lang="en-US" dirty="0" smtClean="0"/>
            </a:br>
            <a:r>
              <a:rPr lang="en-US" dirty="0"/>
              <a:t>	</a:t>
            </a:r>
            <a:r>
              <a:rPr lang="en-US" dirty="0" smtClean="0"/>
              <a:t> Locations and Hours</a:t>
            </a:r>
            <a:endParaRPr lang="en-US" dirty="0"/>
          </a:p>
        </p:txBody>
      </p:sp>
      <p:sp>
        <p:nvSpPr>
          <p:cNvPr id="3" name="Content Placeholder 2"/>
          <p:cNvSpPr>
            <a:spLocks noGrp="1"/>
          </p:cNvSpPr>
          <p:nvPr>
            <p:ph sz="quarter" idx="1"/>
          </p:nvPr>
        </p:nvSpPr>
        <p:spPr>
          <a:xfrm>
            <a:off x="533400" y="1600200"/>
            <a:ext cx="7696200" cy="4876800"/>
          </a:xfrm>
        </p:spPr>
        <p:txBody>
          <a:bodyPr>
            <a:normAutofit/>
          </a:bodyPr>
          <a:lstStyle/>
          <a:p>
            <a:r>
              <a:rPr lang="en-US" dirty="0"/>
              <a:t>The Writing Center has three physical locations </a:t>
            </a:r>
            <a:r>
              <a:rPr lang="en-US" dirty="0" smtClean="0"/>
              <a:t>at:</a:t>
            </a:r>
          </a:p>
          <a:p>
            <a:pPr lvl="1"/>
            <a:r>
              <a:rPr lang="en-US" b="1" dirty="0" err="1" smtClean="0"/>
              <a:t>Maag</a:t>
            </a:r>
            <a:r>
              <a:rPr lang="en-US" b="1" dirty="0"/>
              <a:t> Library </a:t>
            </a:r>
            <a:r>
              <a:rPr lang="en-US" dirty="0"/>
              <a:t>- Lower Level </a:t>
            </a:r>
            <a:r>
              <a:rPr lang="en-US" dirty="0" smtClean="0"/>
              <a:t>- </a:t>
            </a:r>
            <a:r>
              <a:rPr lang="en-US" dirty="0"/>
              <a:t>Room 171 - 330-941-3055</a:t>
            </a:r>
            <a:endParaRPr lang="en-US" dirty="0" smtClean="0"/>
          </a:p>
          <a:p>
            <a:pPr lvl="2"/>
            <a:r>
              <a:rPr lang="en-US" dirty="0"/>
              <a:t>Monday–Thursday: 9 a.m.–5 p.m.</a:t>
            </a:r>
          </a:p>
          <a:p>
            <a:pPr lvl="2"/>
            <a:r>
              <a:rPr lang="en-US" dirty="0"/>
              <a:t>Friday: 10:30 a.m.–1:30 p.m. </a:t>
            </a:r>
          </a:p>
          <a:p>
            <a:pPr lvl="2"/>
            <a:r>
              <a:rPr lang="en-US" dirty="0"/>
              <a:t>Sunday: 3 p.m.–6 p.m</a:t>
            </a:r>
            <a:r>
              <a:rPr lang="en-US" dirty="0" smtClean="0"/>
              <a:t>.</a:t>
            </a:r>
          </a:p>
          <a:p>
            <a:pPr lvl="1"/>
            <a:r>
              <a:rPr lang="en-US" b="1" dirty="0" err="1" smtClean="0"/>
              <a:t>Stambaugh</a:t>
            </a:r>
            <a:r>
              <a:rPr lang="en-US" b="1" dirty="0"/>
              <a:t> Stadium </a:t>
            </a:r>
            <a:r>
              <a:rPr lang="en-US" dirty="0"/>
              <a:t>- Room 1097 - 330-941-1921</a:t>
            </a:r>
            <a:endParaRPr lang="en-US" dirty="0" smtClean="0"/>
          </a:p>
          <a:p>
            <a:pPr lvl="2"/>
            <a:r>
              <a:rPr lang="en-US" dirty="0"/>
              <a:t>Monday: 10 a.m.–noon</a:t>
            </a:r>
          </a:p>
          <a:p>
            <a:pPr lvl="2"/>
            <a:r>
              <a:rPr lang="en-US" dirty="0"/>
              <a:t>Tuesday &amp; Thursday: 12:30 p.m.–2 p.m.</a:t>
            </a:r>
          </a:p>
          <a:p>
            <a:pPr lvl="2"/>
            <a:r>
              <a:rPr lang="en-US" dirty="0"/>
              <a:t>Wednesday: noon–2p.m</a:t>
            </a:r>
            <a:r>
              <a:rPr lang="en-US" dirty="0" smtClean="0"/>
              <a:t>.</a:t>
            </a:r>
          </a:p>
          <a:p>
            <a:pPr lvl="1"/>
            <a:r>
              <a:rPr lang="en-US" b="1" dirty="0" smtClean="0"/>
              <a:t>Metro </a:t>
            </a:r>
            <a:r>
              <a:rPr lang="en-US" b="1" dirty="0"/>
              <a:t>College at </a:t>
            </a:r>
            <a:r>
              <a:rPr lang="en-US" b="1" dirty="0" err="1" smtClean="0"/>
              <a:t>Southwoods</a:t>
            </a:r>
            <a:r>
              <a:rPr lang="en-US" b="1" dirty="0"/>
              <a:t> - </a:t>
            </a:r>
            <a:r>
              <a:rPr lang="en-US" dirty="0"/>
              <a:t>330-941-2465 </a:t>
            </a:r>
            <a:endParaRPr lang="en-US" dirty="0" smtClean="0"/>
          </a:p>
          <a:p>
            <a:pPr lvl="2"/>
            <a:r>
              <a:rPr lang="en-US" dirty="0"/>
              <a:t>Mondays &amp; Wednesdays: 5 p.m.–6p.m.</a:t>
            </a:r>
          </a:p>
          <a:p>
            <a:pPr lvl="2"/>
            <a:r>
              <a:rPr lang="en-US" dirty="0"/>
              <a:t>Tuesdays: 5–8 p.m.</a:t>
            </a:r>
          </a:p>
          <a:p>
            <a:pPr lvl="2"/>
            <a:endParaRPr lang="en-US" dirty="0" smtClean="0"/>
          </a:p>
          <a:p>
            <a:pPr marL="45720" indent="0">
              <a:buNone/>
            </a:pPr>
            <a:endParaRPr lang="en-US" dirty="0" smtClean="0"/>
          </a:p>
          <a:p>
            <a:endParaRPr lang="en-US" dirty="0"/>
          </a:p>
          <a:p>
            <a:endParaRPr lang="en-US" dirty="0" smtClean="0"/>
          </a:p>
        </p:txBody>
      </p:sp>
    </p:spTree>
    <p:extLst>
      <p:ext uri="{BB962C8B-B14F-4D97-AF65-F5344CB8AC3E}">
        <p14:creationId xmlns:p14="http://schemas.microsoft.com/office/powerpoint/2010/main" val="18404248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Writing Center  </a:t>
            </a:r>
            <a:br>
              <a:rPr lang="en-US" dirty="0" smtClean="0"/>
            </a:br>
            <a:r>
              <a:rPr lang="en-US" dirty="0"/>
              <a:t>	</a:t>
            </a:r>
            <a:r>
              <a:rPr lang="en-US" dirty="0" smtClean="0"/>
              <a:t>Contact Information</a:t>
            </a:r>
            <a:endParaRPr lang="en-US" dirty="0"/>
          </a:p>
        </p:txBody>
      </p:sp>
      <p:sp>
        <p:nvSpPr>
          <p:cNvPr id="3" name="Content Placeholder 2"/>
          <p:cNvSpPr>
            <a:spLocks noGrp="1"/>
          </p:cNvSpPr>
          <p:nvPr>
            <p:ph sz="quarter" idx="1"/>
          </p:nvPr>
        </p:nvSpPr>
        <p:spPr/>
        <p:txBody>
          <a:bodyPr/>
          <a:lstStyle/>
          <a:p>
            <a:r>
              <a:rPr lang="en-US" dirty="0"/>
              <a:t>Appointments, walk-ins and online consultations are available, and clients are permitted either two walk-ins or an appointment and a walk-in per week.</a:t>
            </a:r>
          </a:p>
          <a:p>
            <a:r>
              <a:rPr lang="en-US" dirty="0"/>
              <a:t>Email: </a:t>
            </a:r>
            <a:endParaRPr lang="en-US" dirty="0" smtClean="0"/>
          </a:p>
          <a:p>
            <a:pPr lvl="1"/>
            <a:r>
              <a:rPr lang="en-US" dirty="0" smtClean="0"/>
              <a:t>wcenter@ysu.edu</a:t>
            </a:r>
            <a:endParaRPr lang="en-US" dirty="0"/>
          </a:p>
          <a:p>
            <a:r>
              <a:rPr lang="en-US" dirty="0"/>
              <a:t>Phone: </a:t>
            </a:r>
            <a:endParaRPr lang="en-US" dirty="0" smtClean="0"/>
          </a:p>
          <a:p>
            <a:pPr lvl="1"/>
            <a:r>
              <a:rPr lang="en-US" dirty="0" smtClean="0"/>
              <a:t>(</a:t>
            </a:r>
            <a:r>
              <a:rPr lang="en-US" dirty="0"/>
              <a:t>330) 941-3055</a:t>
            </a:r>
          </a:p>
          <a:p>
            <a:r>
              <a:rPr lang="en-US" dirty="0" smtClean="0">
                <a:hlinkClick r:id="rId2"/>
              </a:rPr>
              <a:t>http://web.ysu.edu/writingcenter/</a:t>
            </a:r>
            <a:r>
              <a:rPr lang="en-US" dirty="0" smtClean="0"/>
              <a:t> </a:t>
            </a:r>
            <a:endParaRPr lang="en-US" dirty="0"/>
          </a:p>
        </p:txBody>
      </p:sp>
    </p:spTree>
    <p:extLst>
      <p:ext uri="{BB962C8B-B14F-4D97-AF65-F5344CB8AC3E}">
        <p14:creationId xmlns:p14="http://schemas.microsoft.com/office/powerpoint/2010/main" val="30948581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dirty="0" smtClean="0"/>
              <a:t>Career Services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Career and Counseling Services also helps students who are seeking assistance in mapping out and building their future. </a:t>
            </a:r>
          </a:p>
          <a:p>
            <a:r>
              <a:rPr lang="en-US" dirty="0" smtClean="0"/>
              <a:t>Career services gives pointers to students in each stage of their education so that they can stay on track and be prepared for the world of work when they graduate.</a:t>
            </a:r>
          </a:p>
          <a:p>
            <a:r>
              <a:rPr lang="en-US" dirty="0" smtClean="0"/>
              <a:t>Location:</a:t>
            </a:r>
          </a:p>
          <a:p>
            <a:pPr lvl="1"/>
            <a:r>
              <a:rPr lang="en-US" dirty="0" smtClean="0"/>
              <a:t>Office of Career and Counseling Services, Jones Hall – Room 1034</a:t>
            </a:r>
          </a:p>
          <a:p>
            <a:r>
              <a:rPr lang="en-US" dirty="0" smtClean="0"/>
              <a:t>Hours:</a:t>
            </a:r>
          </a:p>
          <a:p>
            <a:pPr lvl="1"/>
            <a:r>
              <a:rPr lang="en-US" dirty="0" smtClean="0"/>
              <a:t>Mon. through Fri. 8:00 a.m. – 5:00 p.m.</a:t>
            </a:r>
          </a:p>
          <a:p>
            <a:r>
              <a:rPr lang="en-US" dirty="0" smtClean="0"/>
              <a:t>Phone: </a:t>
            </a:r>
          </a:p>
          <a:p>
            <a:pPr lvl="1"/>
            <a:r>
              <a:rPr lang="en-US" dirty="0" smtClean="0"/>
              <a:t>(330) 941-3515</a:t>
            </a:r>
          </a:p>
          <a:p>
            <a:r>
              <a:rPr lang="en-US" dirty="0" smtClean="0"/>
              <a:t>Website:</a:t>
            </a:r>
          </a:p>
          <a:p>
            <a:pPr lvl="1"/>
            <a:r>
              <a:rPr lang="en-US" dirty="0" smtClean="0">
                <a:hlinkClick r:id="rId2"/>
              </a:rPr>
              <a:t>http://web.ysu.edu/careerservices/</a:t>
            </a:r>
            <a:r>
              <a:rPr lang="en-US" dirty="0" smtClean="0"/>
              <a:t> </a:t>
            </a:r>
            <a:endParaRPr lang="en-US" dirty="0"/>
          </a:p>
        </p:txBody>
      </p:sp>
    </p:spTree>
    <p:extLst>
      <p:ext uri="{BB962C8B-B14F-4D97-AF65-F5344CB8AC3E}">
        <p14:creationId xmlns:p14="http://schemas.microsoft.com/office/powerpoint/2010/main" val="2776265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FERPA – Federal law that governs student records and privacy.</a:t>
            </a:r>
          </a:p>
          <a:p>
            <a:pPr lvl="1"/>
            <a:r>
              <a:rPr lang="en-US" dirty="0" smtClean="0"/>
              <a:t>You can share information with individuals on campus (resources discussed) who are responsible for the care/well being of students.</a:t>
            </a:r>
          </a:p>
          <a:p>
            <a:pPr lvl="1">
              <a:buNone/>
            </a:pPr>
            <a:endParaRPr lang="en-US" dirty="0" smtClean="0"/>
          </a:p>
          <a:p>
            <a:r>
              <a:rPr lang="en-US" dirty="0" smtClean="0"/>
              <a:t>Confidentiality</a:t>
            </a:r>
          </a:p>
          <a:p>
            <a:pPr lvl="1"/>
            <a:r>
              <a:rPr lang="en-US" dirty="0" smtClean="0"/>
              <a:t>You should not promise to keep secret if a student shares that they will harm themselves or others.</a:t>
            </a:r>
          </a:p>
          <a:p>
            <a:pPr lvl="1"/>
            <a:r>
              <a:rPr lang="en-US" dirty="0" smtClean="0"/>
              <a:t>When sharing concerns with others consider how it will support the well-being of the student vs. gossip.</a:t>
            </a:r>
          </a:p>
          <a:p>
            <a:pPr lvl="1"/>
            <a:r>
              <a:rPr lang="en-US" dirty="0" smtClean="0"/>
              <a:t>Consider if/when you share information with another faculty if it will negatively impact how they view/treat the student in their class.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l="29283" t="61756" r="27379" b="6250"/>
          <a:stretch>
            <a:fillRect/>
          </a:stretch>
        </p:blipFill>
        <p:spPr bwMode="auto">
          <a:xfrm>
            <a:off x="0" y="0"/>
            <a:ext cx="9144000" cy="6840494"/>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YSU Student Code of Conduct</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hlinkClick r:id="rId2"/>
              </a:rPr>
              <a:t>http://ysu.edu/thecode.pdf</a:t>
            </a:r>
            <a:endParaRPr lang="en-US" dirty="0" smtClean="0"/>
          </a:p>
          <a:p>
            <a:pPr>
              <a:buNone/>
            </a:pPr>
            <a:endParaRPr lang="en-US" dirty="0" smtClean="0"/>
          </a:p>
          <a:p>
            <a:pPr>
              <a:buNone/>
            </a:pPr>
            <a:r>
              <a:rPr lang="en-US" dirty="0" smtClean="0"/>
              <a:t>Students, as members of the University community, shall have the following responsibilities which are inherent in the basic rights delineated above: </a:t>
            </a:r>
          </a:p>
          <a:p>
            <a:r>
              <a:rPr lang="en-US" dirty="0" smtClean="0"/>
              <a:t>1. To maintain standards of academic performance as established by their faculty. </a:t>
            </a:r>
          </a:p>
          <a:p>
            <a:r>
              <a:rPr lang="en-US" dirty="0" smtClean="0"/>
              <a:t>2. To be responsible for acting in such a manner as to ensure other students the rights declared in Section B. of this article. </a:t>
            </a:r>
          </a:p>
          <a:p>
            <a:r>
              <a:rPr lang="en-US" dirty="0" smtClean="0"/>
              <a:t>3. To be responsible for their actions with respect to, and to follow, all University regulations and policies. </a:t>
            </a:r>
          </a:p>
          <a:p>
            <a:r>
              <a:rPr lang="en-US" dirty="0" smtClean="0"/>
              <a:t>4. To be responsible for their actions with respect to provisions of local, state, and federal law. </a:t>
            </a:r>
          </a:p>
          <a:p>
            <a:r>
              <a:rPr lang="en-US" dirty="0" smtClean="0"/>
              <a:t>5. To conduct themselves in a manner which helps to create and maintain a learning atmosphere in which the rights, dignity, and worth of every individual in the University community are respected. </a:t>
            </a:r>
          </a:p>
          <a:p>
            <a:r>
              <a:rPr lang="en-US" dirty="0" smtClean="0"/>
              <a:t>6. To have in their possession a valid University Identification Card when on University premises. </a:t>
            </a:r>
          </a:p>
          <a:p>
            <a:r>
              <a:rPr lang="en-US" dirty="0" smtClean="0"/>
              <a:t>7. To be responsible for adhering to the Drug-Free Environment Policy. </a:t>
            </a:r>
          </a:p>
          <a:p>
            <a:r>
              <a:rPr lang="en-US" dirty="0" smtClean="0"/>
              <a:t>8. To ensure adherence to all University Board of Trustees policies that apply to students. (pg. 6-7)</a:t>
            </a:r>
            <a:endParaRPr lang="en-US" dirty="0"/>
          </a:p>
        </p:txBody>
      </p:sp>
    </p:spTree>
    <p:extLst>
      <p:ext uri="{BB962C8B-B14F-4D97-AF65-F5344CB8AC3E}">
        <p14:creationId xmlns:p14="http://schemas.microsoft.com/office/powerpoint/2010/main" val="112642778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a:lstStyle/>
          <a:p>
            <a:r>
              <a:rPr lang="en-US" dirty="0" smtClean="0"/>
              <a:t>YSU Student Code of Conduct</a:t>
            </a:r>
            <a:endParaRPr lang="en-US" dirty="0"/>
          </a:p>
        </p:txBody>
      </p:sp>
      <p:sp>
        <p:nvSpPr>
          <p:cNvPr id="3" name="Content Placeholder 2"/>
          <p:cNvSpPr>
            <a:spLocks noGrp="1"/>
          </p:cNvSpPr>
          <p:nvPr>
            <p:ph sz="quarter" idx="1"/>
          </p:nvPr>
        </p:nvSpPr>
        <p:spPr>
          <a:xfrm>
            <a:off x="152400" y="762000"/>
            <a:ext cx="8229600" cy="5638800"/>
          </a:xfrm>
        </p:spPr>
        <p:txBody>
          <a:bodyPr>
            <a:normAutofit fontScale="55000" lnSpcReduction="20000"/>
          </a:bodyPr>
          <a:lstStyle/>
          <a:p>
            <a:r>
              <a:rPr lang="en-US" dirty="0" smtClean="0"/>
              <a:t>1. Acts of dishonesty, include, but are not limited to:  Academic Dishonesty , Non-Academic Dishonesty </a:t>
            </a:r>
          </a:p>
          <a:p>
            <a:r>
              <a:rPr lang="en-US" dirty="0" smtClean="0"/>
              <a:t>2. Disruption or obstruction of teaching, research, administration, student conduct proceedings, other University activities, including its public-service functions on or off campus, or other authorized non-University activities, when the act occurs on University premises. </a:t>
            </a:r>
          </a:p>
          <a:p>
            <a:r>
              <a:rPr lang="en-US" dirty="0" smtClean="0"/>
              <a:t>3. Participation in an on-campus or off-campus demonstration, riot, or activity which disrupts the normal operations of the University and/or infringes on the rights of other members of the University community; leading or inciting others to disrupt scheduled and/or normal activities within any campus building or area. </a:t>
            </a:r>
          </a:p>
          <a:p>
            <a:r>
              <a:rPr lang="en-US" dirty="0" smtClean="0"/>
              <a:t>4. Obstruction of the free flow of pedestrian or vehicular traffic on University premises or at University sponsored or supervised functions. </a:t>
            </a:r>
          </a:p>
          <a:p>
            <a:r>
              <a:rPr lang="en-US" dirty="0" smtClean="0"/>
              <a:t>5. Failure to comply with directions and/or oral or written instructions which are given by any University official, student, faculty member, or staff who is acting in an official University capacity and/or failure to identify oneself to these persons when requested to do so. </a:t>
            </a:r>
          </a:p>
          <a:p>
            <a:r>
              <a:rPr lang="en-US" dirty="0" smtClean="0"/>
              <a:t>6. Failure to meet all financial obligations to the University. </a:t>
            </a:r>
          </a:p>
          <a:p>
            <a:r>
              <a:rPr lang="en-US" dirty="0" smtClean="0"/>
              <a:t>7. Violation of published University policies, rules, or regulations including those available electronically on the University website. </a:t>
            </a:r>
          </a:p>
          <a:p>
            <a:r>
              <a:rPr lang="en-US" dirty="0" smtClean="0"/>
              <a:t>8. Physical abuse, verbal abuse, threats, intimidation, harassment, stalking, bullying and/or coercion which endangers or tends to endanger the safety, health, or life of any person (including self). </a:t>
            </a:r>
          </a:p>
          <a:p>
            <a:r>
              <a:rPr lang="en-US" dirty="0" smtClean="0"/>
              <a:t>9. Sex Discrimination which includes sexual harassment and sexual violence. See Article. IX. </a:t>
            </a:r>
          </a:p>
          <a:p>
            <a:r>
              <a:rPr lang="en-US" dirty="0" smtClean="0"/>
              <a:t>10. Hazing, defined as an act which endangers the mental or physical health or safety of a student, or which destroys or removes public or private property, for the purpose of initiation, admission into, affiliation with, or as a condition for continued membership in a group or organization. </a:t>
            </a:r>
          </a:p>
          <a:p>
            <a:r>
              <a:rPr lang="en-US" dirty="0" smtClean="0"/>
              <a:t>11. Conduct which is disorderly, disruptive, or indecent; breach of peace; or aiding, abetting, or procuring another person to breach the peace on University premises or at functions sponsored, or participated in, by the University or members of the University community. </a:t>
            </a:r>
          </a:p>
          <a:p>
            <a:r>
              <a:rPr lang="en-US" dirty="0" smtClean="0"/>
              <a:t>12. Unauthorized use of electronic or other devices to make an audio or video record of any person while on University premises without his/her prior knowledge, or without his/her effective consent when such recording is likely to cause injury or distress, except as otherwise permitted by law. </a:t>
            </a:r>
          </a:p>
        </p:txBody>
      </p:sp>
    </p:spTree>
    <p:extLst>
      <p:ext uri="{BB962C8B-B14F-4D97-AF65-F5344CB8AC3E}">
        <p14:creationId xmlns:p14="http://schemas.microsoft.com/office/powerpoint/2010/main" val="3403729440"/>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a:lstStyle/>
          <a:p>
            <a:r>
              <a:rPr lang="en-US" dirty="0" smtClean="0"/>
              <a:t>YSU Student Code of Conduct</a:t>
            </a:r>
            <a:endParaRPr lang="en-US" dirty="0"/>
          </a:p>
        </p:txBody>
      </p:sp>
      <p:sp>
        <p:nvSpPr>
          <p:cNvPr id="3" name="Content Placeholder 2"/>
          <p:cNvSpPr>
            <a:spLocks noGrp="1"/>
          </p:cNvSpPr>
          <p:nvPr>
            <p:ph sz="quarter" idx="1"/>
          </p:nvPr>
        </p:nvSpPr>
        <p:spPr>
          <a:xfrm>
            <a:off x="228600" y="685800"/>
            <a:ext cx="8610600" cy="6172200"/>
          </a:xfrm>
        </p:spPr>
        <p:txBody>
          <a:bodyPr>
            <a:normAutofit fontScale="62500" lnSpcReduction="20000"/>
          </a:bodyPr>
          <a:lstStyle/>
          <a:p>
            <a:r>
              <a:rPr lang="en-US" dirty="0" smtClean="0"/>
              <a:t>13. Unauthorized distribution or dissemination of an audio or video recording or photograph of any person without his or her prior knowledge or consent, even if the audio or video recording or photograph originally had been produced with the person’s consent. </a:t>
            </a:r>
          </a:p>
          <a:p>
            <a:r>
              <a:rPr lang="en-US" dirty="0" smtClean="0"/>
              <a:t>14. Gambling or wagering of any form except as expressly permitted by law and/or University regulations. </a:t>
            </a:r>
          </a:p>
          <a:p>
            <a:r>
              <a:rPr lang="en-US" dirty="0" smtClean="0"/>
              <a:t>15. Attempted or actual theft, including possession of stolen property. </a:t>
            </a:r>
          </a:p>
          <a:p>
            <a:r>
              <a:rPr lang="en-US" dirty="0" smtClean="0"/>
              <a:t>16. Any action which damages or tends to damage property of the University, or property of a member of the University community, or other personal or public property, on or off campus. </a:t>
            </a:r>
          </a:p>
          <a:p>
            <a:r>
              <a:rPr lang="en-US" dirty="0" smtClean="0"/>
              <a:t>17. Unauthorized possession, duplication, or use of keys to any University premises, or unauthorized entry to or use of University premises. </a:t>
            </a:r>
          </a:p>
          <a:p>
            <a:r>
              <a:rPr lang="en-US" dirty="0" smtClean="0"/>
              <a:t>18. Theft or other abuse of information technology and resources, including, but not limited to: </a:t>
            </a:r>
          </a:p>
          <a:p>
            <a:r>
              <a:rPr lang="en-US" dirty="0" smtClean="0"/>
              <a:t>19. Use, possession, manufacturing, or distribution of marijuana, heroin, narcotics, or other controlled substances in either refined or crude form, including the use of drug-related paraphernalia, except as expressly permitted by law and/or under the direction of a licensed physician. No student shall sell or give drugs to any other person. </a:t>
            </a:r>
          </a:p>
          <a:p>
            <a:r>
              <a:rPr lang="en-US" dirty="0" smtClean="0"/>
              <a:t>20. Public intoxication or use, possession, manufacturing, or distribution of alcoholic beverages, except as expressly permitted by law and/or University regulations. Alcoholic beverages may not, in any circumstance, be used by, possessed by, or distributed to any person under twenty-one (21) years of age. </a:t>
            </a:r>
          </a:p>
          <a:p>
            <a:r>
              <a:rPr lang="en-US" dirty="0" smtClean="0"/>
              <a:t>21. Illegal or unauthorized possession of firearms, fireworks, explosives, other weapons, or dangerous chemicals on University premises or use of any such item, even if legally possessed, in a manner that harms, threatens, or causes fear to others. </a:t>
            </a:r>
          </a:p>
          <a:p>
            <a:r>
              <a:rPr lang="en-US" dirty="0" smtClean="0"/>
              <a:t>22. Entering false fire alarms, bomb threats, or tampering with fire extinguishers, alarms, smoke detectors, or other safety equipment. </a:t>
            </a:r>
          </a:p>
          <a:p>
            <a:r>
              <a:rPr lang="en-US" dirty="0" smtClean="0"/>
              <a:t>23. Abuse of the student conduct system, including, but not limited to: </a:t>
            </a:r>
          </a:p>
          <a:p>
            <a:r>
              <a:rPr lang="en-US" dirty="0" smtClean="0"/>
              <a:t>24. Violation of federal, state, or local law.</a:t>
            </a:r>
            <a:endParaRPr lang="en-US" dirty="0"/>
          </a:p>
        </p:txBody>
      </p:sp>
    </p:spTree>
    <p:extLst>
      <p:ext uri="{BB962C8B-B14F-4D97-AF65-F5344CB8AC3E}">
        <p14:creationId xmlns:p14="http://schemas.microsoft.com/office/powerpoint/2010/main" val="1375384766"/>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YSU References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YSU Career Services - </a:t>
            </a:r>
            <a:r>
              <a:rPr lang="en-US" dirty="0" smtClean="0">
                <a:hlinkClick r:id="rId2"/>
              </a:rPr>
              <a:t>http://web.ysu.edu/careerservices/</a:t>
            </a:r>
            <a:r>
              <a:rPr lang="en-US" dirty="0" smtClean="0"/>
              <a:t> </a:t>
            </a:r>
          </a:p>
          <a:p>
            <a:r>
              <a:rPr lang="en-US" dirty="0" smtClean="0"/>
              <a:t>YSU Center for Student Progress – </a:t>
            </a:r>
            <a:r>
              <a:rPr lang="en-US" dirty="0" smtClean="0">
                <a:hlinkClick r:id="rId3"/>
              </a:rPr>
              <a:t>http://web.ysu.edu/csp</a:t>
            </a:r>
            <a:r>
              <a:rPr lang="en-US" dirty="0" smtClean="0"/>
              <a:t> </a:t>
            </a:r>
          </a:p>
          <a:p>
            <a:r>
              <a:rPr lang="en-US" dirty="0" smtClean="0"/>
              <a:t>YSU Code of Conduct - </a:t>
            </a:r>
            <a:r>
              <a:rPr lang="en-US" dirty="0" smtClean="0">
                <a:hlinkClick r:id="rId4"/>
              </a:rPr>
              <a:t>http://ysu.edu/thecode.pdf</a:t>
            </a:r>
            <a:endParaRPr lang="en-US" dirty="0" smtClean="0"/>
          </a:p>
          <a:p>
            <a:r>
              <a:rPr lang="en-US" dirty="0" smtClean="0"/>
              <a:t>YSU Counseling Services - </a:t>
            </a:r>
            <a:r>
              <a:rPr lang="en-US" dirty="0" smtClean="0">
                <a:hlinkClick r:id="rId5"/>
              </a:rPr>
              <a:t>http://web.ysu.edu/gen/ysu/Mental_Health_Counseling_m924.html</a:t>
            </a:r>
            <a:r>
              <a:rPr lang="en-US" dirty="0" smtClean="0"/>
              <a:t> </a:t>
            </a:r>
          </a:p>
          <a:p>
            <a:r>
              <a:rPr lang="en-US" dirty="0" smtClean="0"/>
              <a:t>YSU Disabilities Service Center - </a:t>
            </a:r>
            <a:r>
              <a:rPr lang="en-US" dirty="0" smtClean="0">
                <a:hlinkClick r:id="rId6"/>
              </a:rPr>
              <a:t>http://web.ysu.edu/gen/ysu/Disability_Services_m695.html</a:t>
            </a:r>
            <a:endParaRPr lang="en-US" dirty="0" smtClean="0"/>
          </a:p>
          <a:p>
            <a:r>
              <a:rPr lang="en-US" dirty="0" smtClean="0"/>
              <a:t>YSU Math Assistance Center - </a:t>
            </a:r>
            <a:r>
              <a:rPr lang="en-US" dirty="0" smtClean="0">
                <a:hlinkClick r:id="rId7"/>
              </a:rPr>
              <a:t>http://web.ysu.edu/gen/stem/Mathematics_Assistance_Center_m532.html</a:t>
            </a:r>
            <a:r>
              <a:rPr lang="en-US" dirty="0" smtClean="0"/>
              <a:t> </a:t>
            </a:r>
          </a:p>
          <a:p>
            <a:r>
              <a:rPr lang="en-US" dirty="0" smtClean="0"/>
              <a:t>YSU Reading &amp; Study Skills Center - </a:t>
            </a:r>
            <a:r>
              <a:rPr lang="en-US" dirty="0" smtClean="0">
                <a:hlinkClick r:id="rId8"/>
              </a:rPr>
              <a:t>http://web.ysu.edu/rdgstudyskills/</a:t>
            </a:r>
            <a:r>
              <a:rPr lang="en-US" dirty="0" smtClean="0"/>
              <a:t> </a:t>
            </a:r>
          </a:p>
          <a:p>
            <a:r>
              <a:rPr lang="en-US" dirty="0" smtClean="0"/>
              <a:t>YSU Starfish - </a:t>
            </a:r>
            <a:r>
              <a:rPr lang="en-US" dirty="0" smtClean="0">
                <a:hlinkClick r:id="rId9"/>
              </a:rPr>
              <a:t>http://web.ysu.edu/gen/ysu_generated_bin/documents/basic_module/Starfish__Instructor_Training_Manual1.pdf</a:t>
            </a:r>
            <a:r>
              <a:rPr lang="en-US" dirty="0" smtClean="0"/>
              <a:t> </a:t>
            </a:r>
          </a:p>
          <a:p>
            <a:pPr marL="274320" lvl="1">
              <a:spcBef>
                <a:spcPts val="600"/>
              </a:spcBef>
              <a:buSzPct val="70000"/>
              <a:buFont typeface="Wingdings"/>
              <a:buChar char=""/>
            </a:pPr>
            <a:r>
              <a:rPr lang="en-US" sz="2400" dirty="0" smtClean="0"/>
              <a:t>YSU Threat Assessment Team - </a:t>
            </a:r>
            <a:r>
              <a:rPr lang="en-US" sz="2400" dirty="0">
                <a:hlinkClick r:id="rId10"/>
              </a:rPr>
              <a:t>http://web.ysu.edu/stat</a:t>
            </a:r>
            <a:endParaRPr lang="en-US" sz="2400" dirty="0"/>
          </a:p>
          <a:p>
            <a:r>
              <a:rPr lang="en-US" dirty="0" smtClean="0"/>
              <a:t>YSU Writing Center - </a:t>
            </a:r>
            <a:r>
              <a:rPr lang="en-US" dirty="0" smtClean="0">
                <a:hlinkClick r:id="rId11"/>
              </a:rPr>
              <a:t>http://web.ysu.edu/writingcenter/</a:t>
            </a:r>
            <a:r>
              <a:rPr lang="en-US" dirty="0" smtClean="0"/>
              <a:t> </a:t>
            </a:r>
          </a:p>
          <a:p>
            <a:endParaRPr lang="en-US" dirty="0"/>
          </a:p>
        </p:txBody>
      </p:sp>
    </p:spTree>
    <p:extLst>
      <p:ext uri="{BB962C8B-B14F-4D97-AF65-F5344CB8AC3E}">
        <p14:creationId xmlns:p14="http://schemas.microsoft.com/office/powerpoint/2010/main" val="8337500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47500" lnSpcReduction="20000"/>
          </a:bodyPr>
          <a:lstStyle/>
          <a:p>
            <a:r>
              <a:rPr lang="en-US" dirty="0" err="1" smtClean="0"/>
              <a:t>Leaming</a:t>
            </a:r>
            <a:r>
              <a:rPr lang="en-US" dirty="0" smtClean="0"/>
              <a:t>, D. R. (2007). Academic leadership (2</a:t>
            </a:r>
            <a:r>
              <a:rPr lang="en-US" baseline="30000" dirty="0" smtClean="0"/>
              <a:t>nd</a:t>
            </a:r>
            <a:r>
              <a:rPr lang="en-US" dirty="0" smtClean="0"/>
              <a:t> Ed.) San Francisco, CA: Wiley.</a:t>
            </a:r>
          </a:p>
          <a:p>
            <a:r>
              <a:rPr lang="en-US" dirty="0" smtClean="0"/>
              <a:t>Hara, B. (2012). Disruptive student behavior (t-shirt slogan edition). The Chronicle of Higher Education. </a:t>
            </a:r>
            <a:r>
              <a:rPr lang="en-US" dirty="0" smtClean="0">
                <a:hlinkClick r:id="rId2"/>
              </a:rPr>
              <a:t>https://chronicle.com/blogs/profhacker/disruptive-student-behavior-t-shirt-slogan-edition/23766</a:t>
            </a:r>
            <a:endParaRPr lang="en-US" dirty="0" smtClean="0"/>
          </a:p>
          <a:p>
            <a:r>
              <a:rPr lang="en-US" dirty="0"/>
              <a:t>Bart, M. (2012). Dealing with difficult students and other classroom disruptions. </a:t>
            </a:r>
            <a:r>
              <a:rPr lang="en-US" i="1" dirty="0"/>
              <a:t>Faculty Focus: Higher Ed Teaching Strategies from Magna Publications.</a:t>
            </a:r>
            <a:r>
              <a:rPr lang="en-US" dirty="0"/>
              <a:t> Retrieved from: http://</a:t>
            </a:r>
            <a:r>
              <a:rPr lang="en-US" dirty="0" err="1"/>
              <a:t>www.facultyfocus.com</a:t>
            </a:r>
            <a:r>
              <a:rPr lang="en-US" dirty="0"/>
              <a:t>/articles/effective-classroom-management/dealing-with-difficult-students-and-other-classroom-disruptions/</a:t>
            </a:r>
          </a:p>
          <a:p>
            <a:r>
              <a:rPr lang="en-US" dirty="0"/>
              <a:t>Brewer, E. W., &amp; Burgess, D. N. (2005). Professor’s role in motivating students to attend class. </a:t>
            </a:r>
            <a:r>
              <a:rPr lang="en-US" i="1" dirty="0"/>
              <a:t>Journal of Industrial Teacher Education,</a:t>
            </a:r>
            <a:r>
              <a:rPr lang="en-US" dirty="0"/>
              <a:t>  </a:t>
            </a:r>
            <a:r>
              <a:rPr lang="en-US" i="1" dirty="0"/>
              <a:t>42</a:t>
            </a:r>
            <a:r>
              <a:rPr lang="en-US" dirty="0"/>
              <a:t>(3). Retrieved from: http://</a:t>
            </a:r>
            <a:r>
              <a:rPr lang="en-US" dirty="0" err="1"/>
              <a:t>scholar.lib.vt.edu</a:t>
            </a:r>
            <a:r>
              <a:rPr lang="en-US" dirty="0"/>
              <a:t>/</a:t>
            </a:r>
            <a:r>
              <a:rPr lang="en-US" dirty="0" err="1"/>
              <a:t>ejournals</a:t>
            </a:r>
            <a:r>
              <a:rPr lang="en-US" dirty="0"/>
              <a:t>/JITE/v42n3/</a:t>
            </a:r>
            <a:r>
              <a:rPr lang="en-US" dirty="0" err="1"/>
              <a:t>brewer.html</a:t>
            </a:r>
            <a:endParaRPr lang="en-US" dirty="0"/>
          </a:p>
          <a:p>
            <a:r>
              <a:rPr lang="en-US" dirty="0" err="1"/>
              <a:t>Christophel</a:t>
            </a:r>
            <a:r>
              <a:rPr lang="en-US" dirty="0"/>
              <a:t>, D. M., &amp; Gorham, J. (1995). A test-retest analysis of student motivation, teacher immediacy, and perceived sources of motivation and demotivation in college classes. </a:t>
            </a:r>
            <a:r>
              <a:rPr lang="en-US" i="1" dirty="0"/>
              <a:t>Communication Education, 44, </a:t>
            </a:r>
            <a:r>
              <a:rPr lang="en-US" dirty="0"/>
              <a:t>292-306.</a:t>
            </a:r>
          </a:p>
          <a:p>
            <a:r>
              <a:rPr lang="en-US" dirty="0"/>
              <a:t>Gorham, J., &amp; </a:t>
            </a:r>
            <a:r>
              <a:rPr lang="en-US" dirty="0" err="1"/>
              <a:t>Millette</a:t>
            </a:r>
            <a:r>
              <a:rPr lang="en-US" dirty="0"/>
              <a:t>, D. M. (1997). A comparative analysis of teacher and student perceptions of sources of motivation and demotivation in college classes. </a:t>
            </a:r>
            <a:r>
              <a:rPr lang="en-US" i="1" dirty="0"/>
              <a:t>Communication Education, 46, </a:t>
            </a:r>
            <a:r>
              <a:rPr lang="en-US" dirty="0"/>
              <a:t>245-261.</a:t>
            </a:r>
          </a:p>
          <a:p>
            <a:r>
              <a:rPr lang="en-US" dirty="0"/>
              <a:t>Hollingsworth, K. R., </a:t>
            </a:r>
            <a:r>
              <a:rPr lang="en-US" dirty="0" err="1"/>
              <a:t>Dunkle</a:t>
            </a:r>
            <a:r>
              <a:rPr lang="en-US" dirty="0"/>
              <a:t>, J. H., &amp; </a:t>
            </a:r>
            <a:r>
              <a:rPr lang="en-US" dirty="0" err="1"/>
              <a:t>Douce</a:t>
            </a:r>
            <a:r>
              <a:rPr lang="en-US" dirty="0"/>
              <a:t>, L. (2009). The high-risk (disturbed and disturbing) college student. </a:t>
            </a:r>
            <a:r>
              <a:rPr lang="en-US" i="1" dirty="0"/>
              <a:t>New Directions for Student Services, 128,</a:t>
            </a:r>
            <a:r>
              <a:rPr lang="en-US" dirty="0"/>
              <a:t> 37-54. </a:t>
            </a:r>
          </a:p>
          <a:p>
            <a:r>
              <a:rPr lang="en-US" dirty="0" err="1"/>
              <a:t>Kuhlenschmidt</a:t>
            </a:r>
            <a:r>
              <a:rPr lang="en-US" dirty="0"/>
              <a:t>, S. L., &amp; Layne, L. E. (1999). Strategies for dealing with difficult behavior. </a:t>
            </a:r>
            <a:r>
              <a:rPr lang="en-US" i="1" dirty="0"/>
              <a:t>New Directions for Teaching and Learning, 77,</a:t>
            </a:r>
            <a:r>
              <a:rPr lang="en-US" dirty="0"/>
              <a:t> 45-57.</a:t>
            </a:r>
          </a:p>
          <a:p>
            <a:r>
              <a:rPr lang="en-US" dirty="0" err="1"/>
              <a:t>Sorcinelli</a:t>
            </a:r>
            <a:r>
              <a:rPr lang="en-US" dirty="0"/>
              <a:t>, M. D. (1994). Dealing with troubling behaviors in the classroom. In K.W. Prichard &amp; R.M. Sawyer (Eds.) </a:t>
            </a:r>
            <a:r>
              <a:rPr lang="en-US" i="1" dirty="0"/>
              <a:t>Handbook of college teaching: Theory and applications,</a:t>
            </a:r>
            <a:r>
              <a:rPr lang="en-US" dirty="0"/>
              <a:t> 365-373. </a:t>
            </a:r>
          </a:p>
          <a:p>
            <a:r>
              <a:rPr lang="en-US" dirty="0" err="1"/>
              <a:t>Strage</a:t>
            </a:r>
            <a:r>
              <a:rPr lang="en-US" dirty="0"/>
              <a:t>, A. (2008). Traditional and non-traditional college students’ descriptions of the “ideal” professor and the “ideal” course and perceived strengths and limitations. </a:t>
            </a:r>
            <a:r>
              <a:rPr lang="en-US" i="1" dirty="0"/>
              <a:t>College Student Journal, 42</a:t>
            </a:r>
            <a:r>
              <a:rPr lang="en-US" dirty="0"/>
              <a:t>(1), 225-231.</a:t>
            </a:r>
          </a:p>
          <a:p>
            <a:r>
              <a:rPr lang="en-US" dirty="0"/>
              <a:t>Thompson, B . R., &amp; </a:t>
            </a:r>
            <a:r>
              <a:rPr lang="en-US" dirty="0" err="1"/>
              <a:t>Geren</a:t>
            </a:r>
            <a:r>
              <a:rPr lang="en-US" dirty="0"/>
              <a:t>, P. R. (2003). Classroom strategies for identifying and helping college students at risk for academic failure. </a:t>
            </a:r>
            <a:r>
              <a:rPr lang="en-US" i="1" dirty="0"/>
              <a:t>College Student Journal, 36</a:t>
            </a:r>
            <a:r>
              <a:rPr lang="en-US" dirty="0"/>
              <a:t>(3), 398-402. </a:t>
            </a:r>
          </a:p>
          <a:p>
            <a:r>
              <a:rPr lang="en-US" dirty="0"/>
              <a:t>Tobin, T. J. (2001). Dealing with problem students and faculty. </a:t>
            </a:r>
            <a:r>
              <a:rPr lang="en-US" i="1" dirty="0"/>
              <a:t>Online Journal of Distance Learning Administration, 4</a:t>
            </a:r>
            <a:r>
              <a:rPr lang="en-US" dirty="0"/>
              <a:t>(3), 1-26.</a:t>
            </a:r>
          </a:p>
          <a:p>
            <a:r>
              <a:rPr lang="en-US" dirty="0" err="1"/>
              <a:t>Wingert</a:t>
            </a:r>
            <a:r>
              <a:rPr lang="en-US" dirty="0"/>
              <a:t>, D., &amp; </a:t>
            </a:r>
            <a:r>
              <a:rPr lang="en-US" dirty="0" err="1"/>
              <a:t>Molitor</a:t>
            </a:r>
            <a:r>
              <a:rPr lang="en-US" dirty="0"/>
              <a:t>, T. (2009). Best practices: Preventing and managing challenging classroom situations. </a:t>
            </a:r>
            <a:r>
              <a:rPr lang="en-US" i="1" dirty="0"/>
              <a:t>Currents in Teaching and Learning, 1</a:t>
            </a:r>
            <a:r>
              <a:rPr lang="en-US" dirty="0"/>
              <a:t>(2), 4-18. </a:t>
            </a:r>
            <a:endParaRPr lang="en-US" dirty="0" smtClean="0"/>
          </a:p>
          <a:p>
            <a:endParaRPr lang="en-US" dirty="0"/>
          </a:p>
        </p:txBody>
      </p:sp>
    </p:spTree>
    <p:extLst>
      <p:ext uri="{BB962C8B-B14F-4D97-AF65-F5344CB8AC3E}">
        <p14:creationId xmlns:p14="http://schemas.microsoft.com/office/powerpoint/2010/main" val="2547124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22255" t="22917" r="20351" b="6250"/>
          <a:stretch>
            <a:fillRect/>
          </a:stretch>
        </p:blipFill>
        <p:spPr bwMode="auto">
          <a:xfrm>
            <a:off x="0" y="0"/>
            <a:ext cx="9114865" cy="6477000"/>
          </a:xfrm>
          <a:prstGeom prst="rect">
            <a:avLst/>
          </a:prstGeom>
          <a:noFill/>
          <a:ln w="9525">
            <a:noFill/>
            <a:miter lim="800000"/>
            <a:headEnd/>
            <a:tailEnd/>
          </a:ln>
        </p:spPr>
      </p:pic>
      <p:sp>
        <p:nvSpPr>
          <p:cNvPr id="3" name="TextBox 2"/>
          <p:cNvSpPr txBox="1"/>
          <p:nvPr/>
        </p:nvSpPr>
        <p:spPr>
          <a:xfrm>
            <a:off x="6096000" y="6488668"/>
            <a:ext cx="3048000" cy="369332"/>
          </a:xfrm>
          <a:prstGeom prst="rect">
            <a:avLst/>
          </a:prstGeom>
          <a:noFill/>
        </p:spPr>
        <p:txBody>
          <a:bodyPr wrap="square" rtlCol="0">
            <a:spAutoFit/>
          </a:bodyPr>
          <a:lstStyle/>
          <a:p>
            <a:r>
              <a:rPr lang="en-US" dirty="0" err="1" smtClean="0"/>
              <a:t>Wingert</a:t>
            </a:r>
            <a:r>
              <a:rPr lang="en-US" dirty="0" smtClean="0"/>
              <a:t> &amp; </a:t>
            </a:r>
            <a:r>
              <a:rPr lang="en-US" dirty="0" err="1" smtClean="0"/>
              <a:t>Molitor</a:t>
            </a:r>
            <a:r>
              <a:rPr lang="en-US" dirty="0" smtClean="0"/>
              <a:t>, 2009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Describing The Problem Clearly</a:t>
            </a:r>
            <a:endParaRPr lang="en-US" dirty="0"/>
          </a:p>
        </p:txBody>
      </p:sp>
      <p:sp>
        <p:nvSpPr>
          <p:cNvPr id="3" name="Content Placeholder 2"/>
          <p:cNvSpPr>
            <a:spLocks noGrp="1"/>
          </p:cNvSpPr>
          <p:nvPr>
            <p:ph sz="quarter" idx="1"/>
          </p:nvPr>
        </p:nvSpPr>
        <p:spPr/>
        <p:txBody>
          <a:bodyPr/>
          <a:lstStyle/>
          <a:p>
            <a:r>
              <a:rPr lang="en-US" dirty="0" smtClean="0"/>
              <a:t>What is the behavior?</a:t>
            </a:r>
          </a:p>
          <a:p>
            <a:r>
              <a:rPr lang="en-US" dirty="0" smtClean="0"/>
              <a:t>When does it happen?</a:t>
            </a:r>
          </a:p>
          <a:p>
            <a:r>
              <a:rPr lang="en-US" dirty="0" smtClean="0"/>
              <a:t>What is going on before, during, and after the behavior?</a:t>
            </a:r>
          </a:p>
          <a:p>
            <a:r>
              <a:rPr lang="en-US" dirty="0" smtClean="0"/>
              <a:t>Who is involved?</a:t>
            </a:r>
          </a:p>
          <a:p>
            <a:r>
              <a:rPr lang="en-US" dirty="0" smtClean="0"/>
              <a:t>Is the behavior harmful to the student, you, others?</a:t>
            </a:r>
          </a:p>
          <a:p>
            <a:r>
              <a:rPr lang="en-US" dirty="0" smtClean="0"/>
              <a:t>How do you feel about the behavior?</a:t>
            </a:r>
          </a:p>
          <a:p>
            <a:r>
              <a:rPr lang="en-US" dirty="0" smtClean="0"/>
              <a:t>What changes would make the behavior or situation acceptable?</a:t>
            </a:r>
          </a:p>
          <a:p>
            <a:r>
              <a:rPr lang="en-US" dirty="0" smtClean="0"/>
              <a:t>What did you do / did it work?</a:t>
            </a:r>
            <a:endParaRPr lang="en-US" dirty="0"/>
          </a:p>
        </p:txBody>
      </p:sp>
      <p:sp>
        <p:nvSpPr>
          <p:cNvPr id="4" name="TextBox 3"/>
          <p:cNvSpPr txBox="1"/>
          <p:nvPr/>
        </p:nvSpPr>
        <p:spPr>
          <a:xfrm>
            <a:off x="5334000" y="6324600"/>
            <a:ext cx="3810000" cy="369332"/>
          </a:xfrm>
          <a:prstGeom prst="rect">
            <a:avLst/>
          </a:prstGeom>
          <a:noFill/>
        </p:spPr>
        <p:txBody>
          <a:bodyPr wrap="square" rtlCol="0">
            <a:spAutoFit/>
          </a:bodyPr>
          <a:lstStyle/>
          <a:p>
            <a:r>
              <a:rPr lang="en-US" dirty="0" err="1" smtClean="0"/>
              <a:t>Kuhlenschmidt</a:t>
            </a:r>
            <a:r>
              <a:rPr lang="en-US" dirty="0" smtClean="0"/>
              <a:t> &amp; Layne, 1999</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Reasons for Behavior</a:t>
            </a:r>
            <a:endParaRPr lang="en-US" dirty="0"/>
          </a:p>
        </p:txBody>
      </p:sp>
      <p:sp>
        <p:nvSpPr>
          <p:cNvPr id="3" name="Content Placeholder 2"/>
          <p:cNvSpPr>
            <a:spLocks noGrp="1"/>
          </p:cNvSpPr>
          <p:nvPr>
            <p:ph sz="quarter" idx="1"/>
          </p:nvPr>
        </p:nvSpPr>
        <p:spPr/>
        <p:txBody>
          <a:bodyPr/>
          <a:lstStyle/>
          <a:p>
            <a:r>
              <a:rPr lang="en-US" dirty="0" smtClean="0"/>
              <a:t>Physical Causes</a:t>
            </a:r>
          </a:p>
          <a:p>
            <a:pPr lvl="1"/>
            <a:r>
              <a:rPr lang="en-US" dirty="0" smtClean="0"/>
              <a:t>Medication, Drugs, &amp; Other Substances; Illness; Fatigue; Discomfort; Vision/hearing problems</a:t>
            </a:r>
          </a:p>
          <a:p>
            <a:r>
              <a:rPr lang="en-US" dirty="0" smtClean="0"/>
              <a:t>Emotional Challenges</a:t>
            </a:r>
          </a:p>
          <a:p>
            <a:pPr lvl="1"/>
            <a:r>
              <a:rPr lang="en-US" dirty="0" smtClean="0"/>
              <a:t>Loss/Grief; Immaturity; Attention Seeking; Misdirected Aggression</a:t>
            </a:r>
          </a:p>
          <a:p>
            <a:r>
              <a:rPr lang="en-US" dirty="0" smtClean="0"/>
              <a:t>Environmental Factors</a:t>
            </a:r>
          </a:p>
          <a:p>
            <a:pPr lvl="1"/>
            <a:r>
              <a:rPr lang="en-US" dirty="0" smtClean="0"/>
              <a:t>Loose norms for conduct in classroom; Large class size; Vague/confusing classroom tasks; Too much routine or too much confusion</a:t>
            </a:r>
          </a:p>
          <a:p>
            <a:pPr lvl="1">
              <a:buNone/>
            </a:pPr>
            <a:endParaRPr lang="en-US" dirty="0"/>
          </a:p>
        </p:txBody>
      </p:sp>
      <p:sp>
        <p:nvSpPr>
          <p:cNvPr id="4" name="TextBox 3"/>
          <p:cNvSpPr txBox="1"/>
          <p:nvPr/>
        </p:nvSpPr>
        <p:spPr>
          <a:xfrm>
            <a:off x="5334000" y="6324600"/>
            <a:ext cx="3810000" cy="369332"/>
          </a:xfrm>
          <a:prstGeom prst="rect">
            <a:avLst/>
          </a:prstGeom>
          <a:noFill/>
        </p:spPr>
        <p:txBody>
          <a:bodyPr wrap="square" rtlCol="0">
            <a:spAutoFit/>
          </a:bodyPr>
          <a:lstStyle/>
          <a:p>
            <a:r>
              <a:rPr lang="en-US" dirty="0" err="1" smtClean="0"/>
              <a:t>Kuhlenschmidt</a:t>
            </a:r>
            <a:r>
              <a:rPr lang="en-US" dirty="0" smtClean="0"/>
              <a:t> &amp; Layne, 1999</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lstStyle/>
          <a:p>
            <a:r>
              <a:rPr lang="en-US" dirty="0" smtClean="0"/>
              <a:t>Challenging Personal/Social Behaviors</a:t>
            </a:r>
            <a:endParaRPr lang="en-US" dirty="0"/>
          </a:p>
        </p:txBody>
      </p:sp>
      <p:sp>
        <p:nvSpPr>
          <p:cNvPr id="3" name="Content Placeholder 2"/>
          <p:cNvSpPr>
            <a:spLocks noGrp="1"/>
          </p:cNvSpPr>
          <p:nvPr>
            <p:ph sz="quarter" idx="1"/>
          </p:nvPr>
        </p:nvSpPr>
        <p:spPr>
          <a:xfrm>
            <a:off x="304800" y="1600200"/>
            <a:ext cx="7620000" cy="5105400"/>
          </a:xfrm>
        </p:spPr>
        <p:txBody>
          <a:bodyPr>
            <a:normAutofit fontScale="85000" lnSpcReduction="20000"/>
          </a:bodyPr>
          <a:lstStyle/>
          <a:p>
            <a:r>
              <a:rPr lang="en-US" dirty="0" smtClean="0"/>
              <a:t>Mental Health Related Issues</a:t>
            </a:r>
          </a:p>
          <a:p>
            <a:pPr lvl="1"/>
            <a:r>
              <a:rPr lang="en-US" dirty="0" smtClean="0"/>
              <a:t>(e.g., Depression, Suicidal Ideation, Self Injurious Behavior, Alcohol/Drug Use; Lack of Personal Hygiene)</a:t>
            </a:r>
            <a:r>
              <a:rPr lang="en-US" i="1" dirty="0" smtClean="0"/>
              <a:t> </a:t>
            </a:r>
          </a:p>
          <a:p>
            <a:r>
              <a:rPr lang="en-US" dirty="0" smtClean="0"/>
              <a:t>Dispositions/Character Issues </a:t>
            </a:r>
          </a:p>
          <a:p>
            <a:pPr lvl="1"/>
            <a:r>
              <a:rPr lang="en-US" dirty="0" smtClean="0"/>
              <a:t>(e.g., lack of civility; inappropriate language that demeans or dehumanizes others; disrespect towards classmates/instructor; demeanor incongruent with expectations for discipline)</a:t>
            </a:r>
            <a:endParaRPr lang="en-US" dirty="0"/>
          </a:p>
          <a:p>
            <a:r>
              <a:rPr lang="en-US" dirty="0"/>
              <a:t>Classroom Disruptive Student “behaviors that impede learning and teaching in the classroom” (Hara, 2012)</a:t>
            </a:r>
          </a:p>
          <a:p>
            <a:pPr lvl="1"/>
            <a:r>
              <a:rPr lang="en-US" dirty="0"/>
              <a:t>Student talks too much; talks to classmates; texting; distracting attire; sleeping in class; damage to property; excessive absence / late; misunderstandings; arguments over ideologies; sarcastic; etc.</a:t>
            </a:r>
          </a:p>
          <a:p>
            <a:r>
              <a:rPr lang="en-US" dirty="0"/>
              <a:t>Interpersonal conflicts with instructor, classmates,  and/or group members.</a:t>
            </a:r>
          </a:p>
          <a:p>
            <a:r>
              <a:rPr lang="en-US" dirty="0" smtClean="0"/>
              <a:t>Inappropriate </a:t>
            </a:r>
            <a:r>
              <a:rPr lang="en-US" dirty="0"/>
              <a:t>Student Self Disclosures </a:t>
            </a:r>
            <a:endParaRPr lang="en-US" dirty="0" smtClean="0"/>
          </a:p>
          <a:p>
            <a:pPr lvl="1"/>
            <a:r>
              <a:rPr lang="en-US" dirty="0" smtClean="0"/>
              <a:t>(e.g., self-disclosure </a:t>
            </a:r>
            <a:r>
              <a:rPr lang="en-US" dirty="0"/>
              <a:t>through personal </a:t>
            </a:r>
            <a:r>
              <a:rPr lang="en-US" dirty="0" smtClean="0"/>
              <a:t>conversation (illegal behaviors), </a:t>
            </a:r>
            <a:r>
              <a:rPr lang="en-US" dirty="0"/>
              <a:t>email, phone call, text; secondhand information - rumors from classmates</a:t>
            </a:r>
            <a:r>
              <a:rPr lang="en-US" dirty="0" smtClean="0"/>
              <a:t>)</a:t>
            </a:r>
            <a:endParaRPr lang="en-US" dirty="0"/>
          </a:p>
          <a:p>
            <a:pPr lvl="1"/>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Personal/Social Behavior</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en-US" u="sng" dirty="0" smtClean="0"/>
              <a:t>Mental Health Related Issues</a:t>
            </a:r>
          </a:p>
          <a:p>
            <a:r>
              <a:rPr lang="en-US" dirty="0" smtClean="0"/>
              <a:t>Express concern</a:t>
            </a:r>
          </a:p>
          <a:p>
            <a:r>
              <a:rPr lang="en-US" dirty="0" smtClean="0"/>
              <a:t>Speak with the student privately</a:t>
            </a:r>
          </a:p>
          <a:p>
            <a:pPr lvl="1"/>
            <a:r>
              <a:rPr lang="en-US" dirty="0" smtClean="0"/>
              <a:t>If uncomfortable – ask a colleague to meet with you</a:t>
            </a:r>
          </a:p>
          <a:p>
            <a:r>
              <a:rPr lang="en-US" dirty="0" smtClean="0"/>
              <a:t>Listen</a:t>
            </a:r>
          </a:p>
          <a:p>
            <a:r>
              <a:rPr lang="en-US" dirty="0" smtClean="0"/>
              <a:t>Focus on the behaviors that concern you</a:t>
            </a:r>
          </a:p>
          <a:p>
            <a:r>
              <a:rPr lang="en-US" dirty="0" smtClean="0"/>
              <a:t>Refer</a:t>
            </a:r>
          </a:p>
          <a:p>
            <a:r>
              <a:rPr lang="en-US" dirty="0" smtClean="0"/>
              <a:t>Follow-up</a:t>
            </a:r>
          </a:p>
          <a:p>
            <a:pPr>
              <a:buNone/>
            </a:pPr>
            <a:endParaRPr lang="en-US" dirty="0" smtClean="0"/>
          </a:p>
          <a:p>
            <a:r>
              <a:rPr lang="en-US" dirty="0" smtClean="0"/>
              <a:t>Consult with a colleague on the situation.</a:t>
            </a:r>
          </a:p>
          <a:p>
            <a:r>
              <a:rPr lang="en-US" dirty="0" smtClean="0"/>
              <a:t>Keep your department chair and/or program coordinator informed</a:t>
            </a:r>
          </a:p>
          <a:p>
            <a:endParaRPr lang="en-US" dirty="0"/>
          </a:p>
          <a:p>
            <a:pPr marL="274320" lvl="1">
              <a:spcBef>
                <a:spcPts val="600"/>
              </a:spcBef>
              <a:buSzPct val="70000"/>
              <a:buFont typeface="Wingdings"/>
              <a:buChar char=""/>
            </a:pPr>
            <a:r>
              <a:rPr lang="en-US" i="1" dirty="0"/>
              <a:t>Become engaged and have concern for the wellbeing of the student – rather than ignore.</a:t>
            </a:r>
          </a:p>
          <a:p>
            <a:pPr marL="0" indent="0">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415</TotalTime>
  <Words>4315</Words>
  <Application>Microsoft Macintosh PowerPoint</Application>
  <PresentationFormat>On-screen Show (4:3)</PresentationFormat>
  <Paragraphs>370</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Oriel</vt:lpstr>
      <vt:lpstr>Tips for Dealing with Challenging Student Behavior</vt:lpstr>
      <vt:lpstr>Discussion Overview</vt:lpstr>
      <vt:lpstr>PowerPoint Presentation</vt:lpstr>
      <vt:lpstr>PowerPoint Presentation</vt:lpstr>
      <vt:lpstr>PowerPoint Presentation</vt:lpstr>
      <vt:lpstr>Describing The Problem Clearly</vt:lpstr>
      <vt:lpstr>Understanding Reasons for Behavior</vt:lpstr>
      <vt:lpstr>Challenging Personal/Social Behaviors</vt:lpstr>
      <vt:lpstr>Responding to Personal/Social Behavior</vt:lpstr>
      <vt:lpstr>Resources</vt:lpstr>
      <vt:lpstr>Counseling Services  - Location and Contact Information </vt:lpstr>
      <vt:lpstr>Overall Strategies</vt:lpstr>
      <vt:lpstr>Proactive Strategies</vt:lpstr>
      <vt:lpstr>Creating a Constructive Classroom Environment</vt:lpstr>
      <vt:lpstr>Reactive Strategies</vt:lpstr>
      <vt:lpstr>Common In Class Problematic Behaviors</vt:lpstr>
      <vt:lpstr>Challenging Academic Behaviors</vt:lpstr>
      <vt:lpstr>Challenging Academic Behaviors</vt:lpstr>
      <vt:lpstr>Resources</vt:lpstr>
      <vt:lpstr>Resources</vt:lpstr>
      <vt:lpstr>Center For Student Progress</vt:lpstr>
      <vt:lpstr>When To Refer a Student to CSP? </vt:lpstr>
      <vt:lpstr>Center for Student Progress Contact Information</vt:lpstr>
      <vt:lpstr>Starfish</vt:lpstr>
      <vt:lpstr>Disability Services – Offered by the Center for Student Progress</vt:lpstr>
      <vt:lpstr>CSP Disability Services</vt:lpstr>
      <vt:lpstr>CSP Disability Services</vt:lpstr>
      <vt:lpstr>CSP Disability Services</vt:lpstr>
      <vt:lpstr>Reading and Study Skills Center</vt:lpstr>
      <vt:lpstr>Reading and Study Skills Center</vt:lpstr>
      <vt:lpstr>Reading and Study Skills Center  Contact Information</vt:lpstr>
      <vt:lpstr>Math Assistance Center</vt:lpstr>
      <vt:lpstr>Math Assistance Center Location</vt:lpstr>
      <vt:lpstr>The Writing Center</vt:lpstr>
      <vt:lpstr>Writing Center</vt:lpstr>
      <vt:lpstr>The Writing Center    Locations and Hours</vt:lpstr>
      <vt:lpstr>The Writing Center    Contact Information</vt:lpstr>
      <vt:lpstr>Career Services </vt:lpstr>
      <vt:lpstr>Other Issues</vt:lpstr>
      <vt:lpstr>YSU Student Code of Conduct</vt:lpstr>
      <vt:lpstr>YSU Student Code of Conduct</vt:lpstr>
      <vt:lpstr>YSU Student Code of Conduct</vt:lpstr>
      <vt:lpstr>YSU References</vt:lpstr>
      <vt:lpstr>References</vt:lpstr>
    </vt:vector>
  </TitlesOfParts>
  <Company>Youngstown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YSU Academic Services</dc:title>
  <dc:creator>powuserimage</dc:creator>
  <cp:lastModifiedBy>Microsoft Campus EULA</cp:lastModifiedBy>
  <cp:revision>61</cp:revision>
  <dcterms:created xsi:type="dcterms:W3CDTF">2012-05-30T15:54:34Z</dcterms:created>
  <dcterms:modified xsi:type="dcterms:W3CDTF">2013-09-23T18:49:34Z</dcterms:modified>
</cp:coreProperties>
</file>